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ileron" pitchFamily="2" charset="0"/>
      <p:regular r:id="rId11"/>
    </p:embeddedFont>
    <p:embeddedFont>
      <p:font typeface="Aileron Bold" pitchFamily="2" charset="0"/>
      <p:regular r:id="rId12"/>
      <p:bold r:id="rId13"/>
    </p:embeddedFont>
    <p:embeddedFont>
      <p:font typeface="Aileron Heavy" pitchFamily="2" charset="0"/>
      <p:regular r:id="rId14"/>
      <p:bold r:id="rId15"/>
    </p:embeddedFont>
    <p:embeddedFont>
      <p:font typeface="Open Sans Bold" panose="020B0806030504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124017"/>
            <a:ext cx="16192500" cy="172508"/>
            <a:chOff x="0" y="0"/>
            <a:chExt cx="4264691" cy="454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4691" cy="45434"/>
            </a:xfrm>
            <a:custGeom>
              <a:avLst/>
              <a:gdLst/>
              <a:ahLst/>
              <a:cxnLst/>
              <a:rect l="l" t="t" r="r" b="b"/>
              <a:pathLst>
                <a:path w="4264691" h="45434">
                  <a:moveTo>
                    <a:pt x="0" y="0"/>
                  </a:moveTo>
                  <a:lnTo>
                    <a:pt x="4264691" y="0"/>
                  </a:lnTo>
                  <a:lnTo>
                    <a:pt x="4264691" y="45434"/>
                  </a:lnTo>
                  <a:lnTo>
                    <a:pt x="0" y="45434"/>
                  </a:lnTo>
                  <a:close/>
                </a:path>
              </a:pathLst>
            </a:custGeom>
            <a:solidFill>
              <a:srgbClr val="BCBDBD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64691" cy="102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92858" y="167947"/>
            <a:ext cx="9914856" cy="9914856"/>
          </a:xfrm>
          <a:custGeom>
            <a:avLst/>
            <a:gdLst/>
            <a:ahLst/>
            <a:cxnLst/>
            <a:rect l="l" t="t" r="r" b="b"/>
            <a:pathLst>
              <a:path w="9914856" h="9914856">
                <a:moveTo>
                  <a:pt x="0" y="0"/>
                </a:moveTo>
                <a:lnTo>
                  <a:pt x="9914857" y="0"/>
                </a:lnTo>
                <a:lnTo>
                  <a:pt x="9914857" y="9914856"/>
                </a:lnTo>
                <a:lnTo>
                  <a:pt x="0" y="9914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1028700" y="4403717"/>
            <a:ext cx="16950573" cy="4854583"/>
            <a:chOff x="0" y="0"/>
            <a:chExt cx="22600764" cy="6472777"/>
          </a:xfrm>
        </p:grpSpPr>
        <p:sp>
          <p:nvSpPr>
            <p:cNvPr id="7" name="TextBox 7"/>
            <p:cNvSpPr txBox="1"/>
            <p:nvPr/>
          </p:nvSpPr>
          <p:spPr>
            <a:xfrm>
              <a:off x="0" y="85725"/>
              <a:ext cx="22600764" cy="5371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450"/>
                </a:lnSpc>
              </a:pPr>
              <a:r>
                <a:rPr lang="en-US" sz="9500" b="1">
                  <a:solidFill>
                    <a:srgbClr val="FF5757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Quality of life in patients </a:t>
              </a:r>
            </a:p>
            <a:p>
              <a:pPr algn="l">
                <a:lnSpc>
                  <a:spcPts val="10450"/>
                </a:lnSpc>
              </a:pPr>
              <a:r>
                <a:rPr lang="en-US" sz="9500" b="1">
                  <a:solidFill>
                    <a:srgbClr val="FF5757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with idiopathic scoliosis after surgery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825077"/>
              <a:ext cx="22600764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 spc="300">
                  <a:solidFill>
                    <a:srgbClr val="E0E0E1"/>
                  </a:solidFill>
                  <a:latin typeface="Aileron"/>
                  <a:ea typeface="Aileron"/>
                  <a:cs typeface="Aileron"/>
                  <a:sym typeface="Aileron"/>
                </a:rPr>
                <a:t>MGR. PAVLÍNA HUŠKOVÁ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38350" y="302809"/>
            <a:ext cx="4508758" cy="9681382"/>
          </a:xfrm>
          <a:custGeom>
            <a:avLst/>
            <a:gdLst/>
            <a:ahLst/>
            <a:cxnLst/>
            <a:rect l="l" t="t" r="r" b="b"/>
            <a:pathLst>
              <a:path w="4508758" h="9681382">
                <a:moveTo>
                  <a:pt x="0" y="0"/>
                </a:moveTo>
                <a:lnTo>
                  <a:pt x="4508758" y="0"/>
                </a:lnTo>
                <a:lnTo>
                  <a:pt x="4508758" y="9681382"/>
                </a:lnTo>
                <a:lnTo>
                  <a:pt x="0" y="9681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63868" t="-13720" r="-82029" b="-797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572957" y="577529"/>
            <a:ext cx="12385064" cy="1776113"/>
            <a:chOff x="0" y="0"/>
            <a:chExt cx="16513418" cy="2368150"/>
          </a:xfrm>
        </p:grpSpPr>
        <p:sp>
          <p:nvSpPr>
            <p:cNvPr id="4" name="TextBox 4"/>
            <p:cNvSpPr txBox="1"/>
            <p:nvPr/>
          </p:nvSpPr>
          <p:spPr>
            <a:xfrm>
              <a:off x="0" y="-85725"/>
              <a:ext cx="16513418" cy="1750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659"/>
                </a:lnSpc>
              </a:pPr>
              <a:r>
                <a:rPr lang="en-US" sz="8199" b="1" spc="245">
                  <a:solidFill>
                    <a:srgbClr val="FF5757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Idiopathic scoliosis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76660"/>
              <a:ext cx="16513418" cy="491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3045" y="2248867"/>
            <a:ext cx="13469290" cy="253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4219" lvl="1" indent="-362109" algn="l">
              <a:lnSpc>
                <a:spcPts val="5031"/>
              </a:lnSpc>
              <a:buFont typeface="Arial"/>
              <a:buChar char="•"/>
            </a:pPr>
            <a:r>
              <a:rPr lang="en-US" sz="3354" b="1" spc="100">
                <a:solidFill>
                  <a:srgbClr val="FF5757"/>
                </a:solidFill>
                <a:latin typeface="Aileron Bold"/>
                <a:ea typeface="Aileron Bold"/>
                <a:cs typeface="Aileron Bold"/>
                <a:sym typeface="Aileron Bold"/>
              </a:rPr>
              <a:t>According to SOSORT, the prevalence of adolescent idiopathic scoliosis (AIS) in the general population worldwide is around 2-3 %. (Negrini, 2018)</a:t>
            </a:r>
          </a:p>
          <a:p>
            <a:pPr marL="724219" lvl="1" indent="-362109" algn="l">
              <a:lnSpc>
                <a:spcPts val="5031"/>
              </a:lnSpc>
              <a:spcBef>
                <a:spcPct val="0"/>
              </a:spcBef>
              <a:buFont typeface="Arial"/>
              <a:buChar char="•"/>
            </a:pPr>
            <a:r>
              <a:rPr lang="en-US" sz="3354" b="1" spc="100">
                <a:solidFill>
                  <a:srgbClr val="FF5757"/>
                </a:solidFill>
                <a:latin typeface="Aileron Bold"/>
                <a:ea typeface="Aileron Bold"/>
                <a:cs typeface="Aileron Bold"/>
                <a:sym typeface="Aileron Bold"/>
              </a:rPr>
              <a:t>impacts  social, mental, psysical aspects of health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490186" y="6118900"/>
            <a:ext cx="837248" cy="0"/>
          </a:xfrm>
          <a:prstGeom prst="line">
            <a:avLst/>
          </a:prstGeom>
          <a:ln w="76200" cap="flat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1880790" y="6073934"/>
            <a:ext cx="14498400" cy="0"/>
          </a:xfrm>
          <a:prstGeom prst="line">
            <a:avLst/>
          </a:prstGeom>
          <a:ln w="76200" cap="flat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06619" y="6737548"/>
            <a:ext cx="4023834" cy="140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7"/>
              </a:lnSpc>
            </a:pPr>
            <a:r>
              <a:rPr lang="en-US" sz="3818" spc="114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observation</a:t>
            </a:r>
          </a:p>
          <a:p>
            <a:pPr algn="ctr">
              <a:lnSpc>
                <a:spcPts val="5727"/>
              </a:lnSpc>
            </a:pPr>
            <a:r>
              <a:rPr lang="en-US" sz="3818" spc="114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and PSSE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64118" y="6699450"/>
            <a:ext cx="2608804" cy="1442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3899" spc="116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brace treatment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15995" y="6756597"/>
            <a:ext cx="2676631" cy="754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199" spc="125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surgery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1464706"/>
            <a:ext cx="12246346" cy="1400175"/>
            <a:chOff x="0" y="0"/>
            <a:chExt cx="16328461" cy="18669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16328461" cy="1285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00"/>
                </a:lnSpc>
              </a:pPr>
              <a:r>
                <a:rPr lang="en-US" sz="6000" b="1" spc="179">
                  <a:solidFill>
                    <a:srgbClr val="FF5757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Diagnostics and treatment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375410"/>
              <a:ext cx="16328461" cy="491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6312677" y="6118900"/>
            <a:ext cx="837248" cy="0"/>
          </a:xfrm>
          <a:prstGeom prst="line">
            <a:avLst/>
          </a:prstGeom>
          <a:ln w="76200" cap="flat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1" name="AutoShape 11"/>
          <p:cNvSpPr/>
          <p:nvPr/>
        </p:nvSpPr>
        <p:spPr>
          <a:xfrm rot="-5400000">
            <a:off x="11135167" y="6118900"/>
            <a:ext cx="837248" cy="0"/>
          </a:xfrm>
          <a:prstGeom prst="line">
            <a:avLst/>
          </a:prstGeom>
          <a:ln w="76200" cap="flat">
            <a:solidFill>
              <a:srgbClr val="FF57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12" name="Group 12"/>
          <p:cNvGrpSpPr/>
          <p:nvPr/>
        </p:nvGrpSpPr>
        <p:grpSpPr>
          <a:xfrm>
            <a:off x="1473013" y="4921091"/>
            <a:ext cx="880110" cy="88011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93634" y="4921091"/>
            <a:ext cx="880110" cy="88011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114256" y="4921091"/>
            <a:ext cx="880110" cy="88011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709625" y="3432571"/>
            <a:ext cx="2183001" cy="714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3999" spc="119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40-50 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88487" y="3478648"/>
            <a:ext cx="1942295" cy="714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3999" spc="119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25-40 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10505" y="3459001"/>
            <a:ext cx="1942295" cy="714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3999" spc="119" dirty="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&gt; 10 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707032" y="9468589"/>
            <a:ext cx="3344317" cy="668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9"/>
              </a:lnSpc>
              <a:spcBef>
                <a:spcPct val="0"/>
              </a:spcBef>
            </a:pPr>
            <a:r>
              <a:rPr lang="en-US" sz="3699" spc="110">
                <a:solidFill>
                  <a:srgbClr val="FFFFFF"/>
                </a:solidFill>
                <a:latin typeface="Aileron"/>
                <a:ea typeface="Aileron"/>
                <a:cs typeface="Aileron"/>
                <a:sym typeface="Aileron"/>
              </a:rPr>
              <a:t>(Negrini, 2018)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75406" y="1028700"/>
            <a:ext cx="7032595" cy="6533121"/>
          </a:xfrm>
          <a:custGeom>
            <a:avLst/>
            <a:gdLst/>
            <a:ahLst/>
            <a:cxnLst/>
            <a:rect l="l" t="t" r="r" b="b"/>
            <a:pathLst>
              <a:path w="7032595" h="6533121">
                <a:moveTo>
                  <a:pt x="0" y="0"/>
                </a:moveTo>
                <a:lnTo>
                  <a:pt x="7032595" y="0"/>
                </a:lnTo>
                <a:lnTo>
                  <a:pt x="7032595" y="6533121"/>
                </a:lnTo>
                <a:lnTo>
                  <a:pt x="0" y="653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028700" y="526592"/>
            <a:ext cx="871121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Surgery of 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2083" y="2924173"/>
            <a:ext cx="8927835" cy="221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3999" spc="119" dirty="0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The goal is to prevent progression and achieve the maximum correction of the deformity. (</a:t>
            </a:r>
            <a:r>
              <a:rPr lang="en-US" sz="3999" spc="119" dirty="0" err="1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Negrini</a:t>
            </a:r>
            <a:r>
              <a:rPr lang="en-US" sz="3999" spc="119" dirty="0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, 2018)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781" y="4428862"/>
            <a:ext cx="4822487" cy="4392847"/>
          </a:xfrm>
          <a:custGeom>
            <a:avLst/>
            <a:gdLst/>
            <a:ahLst/>
            <a:cxnLst/>
            <a:rect l="l" t="t" r="r" b="b"/>
            <a:pathLst>
              <a:path w="4822487" h="4392847">
                <a:moveTo>
                  <a:pt x="0" y="0"/>
                </a:moveTo>
                <a:lnTo>
                  <a:pt x="4822487" y="0"/>
                </a:lnTo>
                <a:lnTo>
                  <a:pt x="4822487" y="4392847"/>
                </a:lnTo>
                <a:lnTo>
                  <a:pt x="0" y="4392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7315093" y="4589663"/>
            <a:ext cx="5001594" cy="4555997"/>
          </a:xfrm>
          <a:custGeom>
            <a:avLst/>
            <a:gdLst/>
            <a:ahLst/>
            <a:cxnLst/>
            <a:rect l="l" t="t" r="r" b="b"/>
            <a:pathLst>
              <a:path w="5001594" h="4555997">
                <a:moveTo>
                  <a:pt x="0" y="0"/>
                </a:moveTo>
                <a:lnTo>
                  <a:pt x="5001594" y="0"/>
                </a:lnTo>
                <a:lnTo>
                  <a:pt x="5001594" y="4555998"/>
                </a:lnTo>
                <a:lnTo>
                  <a:pt x="0" y="4555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3588117" y="4381195"/>
            <a:ext cx="4517246" cy="4114800"/>
          </a:xfrm>
          <a:custGeom>
            <a:avLst/>
            <a:gdLst/>
            <a:ahLst/>
            <a:cxnLst/>
            <a:rect l="l" t="t" r="r" b="b"/>
            <a:pathLst>
              <a:path w="4517246" h="4114800">
                <a:moveTo>
                  <a:pt x="0" y="0"/>
                </a:moveTo>
                <a:lnTo>
                  <a:pt x="4517245" y="0"/>
                </a:lnTo>
                <a:lnTo>
                  <a:pt x="4517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5559315" y="5603990"/>
            <a:ext cx="2034818" cy="2042592"/>
          </a:xfrm>
          <a:custGeom>
            <a:avLst/>
            <a:gdLst/>
            <a:ahLst/>
            <a:cxnLst/>
            <a:rect l="l" t="t" r="r" b="b"/>
            <a:pathLst>
              <a:path w="2034818" h="2042592">
                <a:moveTo>
                  <a:pt x="0" y="0"/>
                </a:moveTo>
                <a:lnTo>
                  <a:pt x="2034818" y="0"/>
                </a:lnTo>
                <a:lnTo>
                  <a:pt x="2034818" y="2042592"/>
                </a:lnTo>
                <a:lnTo>
                  <a:pt x="0" y="2042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2054345" y="5417299"/>
            <a:ext cx="2034818" cy="2042592"/>
          </a:xfrm>
          <a:custGeom>
            <a:avLst/>
            <a:gdLst/>
            <a:ahLst/>
            <a:cxnLst/>
            <a:rect l="l" t="t" r="r" b="b"/>
            <a:pathLst>
              <a:path w="2034818" h="2042592">
                <a:moveTo>
                  <a:pt x="0" y="0"/>
                </a:moveTo>
                <a:lnTo>
                  <a:pt x="2034818" y="0"/>
                </a:lnTo>
                <a:lnTo>
                  <a:pt x="2034818" y="2042592"/>
                </a:lnTo>
                <a:lnTo>
                  <a:pt x="0" y="2042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13797291" y="4991100"/>
            <a:ext cx="4098897" cy="197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1"/>
              </a:lnSpc>
              <a:spcBef>
                <a:spcPct val="0"/>
              </a:spcBef>
            </a:pPr>
            <a:r>
              <a:rPr lang="en-US" sz="5380" b="1" spc="161">
                <a:solidFill>
                  <a:srgbClr val="FF5757"/>
                </a:solidFill>
                <a:latin typeface="Aileron Bold"/>
                <a:ea typeface="Aileron Bold"/>
                <a:cs typeface="Aileron Bold"/>
                <a:sym typeface="Aileron Bold"/>
              </a:rPr>
              <a:t>Health condition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599028" y="703786"/>
            <a:ext cx="1231668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Quality of life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4558" y="2810033"/>
            <a:ext cx="15651756" cy="68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1" lvl="1" indent="-410205" algn="just">
              <a:lnSpc>
                <a:spcPts val="5699"/>
              </a:lnSpc>
              <a:spcBef>
                <a:spcPct val="0"/>
              </a:spcBef>
              <a:buFont typeface="Arial"/>
              <a:buChar char="•"/>
            </a:pPr>
            <a:r>
              <a:rPr lang="en-US" sz="3799" spc="113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Idiopathic scoliosis affects quality of life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5813" y="5262257"/>
            <a:ext cx="3933502" cy="244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4399" b="1" spc="131">
                <a:solidFill>
                  <a:srgbClr val="FF5757"/>
                </a:solidFill>
                <a:latin typeface="Aileron Bold"/>
                <a:ea typeface="Aileron Bold"/>
                <a:cs typeface="Aileron Bold"/>
                <a:sym typeface="Aileron Bold"/>
              </a:rPr>
              <a:t>A high degree of surgical correction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94133" y="5243207"/>
            <a:ext cx="4460212" cy="262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9"/>
              </a:lnSpc>
              <a:spcBef>
                <a:spcPct val="0"/>
              </a:spcBef>
            </a:pPr>
            <a:r>
              <a:rPr lang="en-US" sz="4699" b="1" spc="140">
                <a:solidFill>
                  <a:srgbClr val="FF5757"/>
                </a:solidFill>
                <a:latin typeface="Aileron Bold"/>
                <a:ea typeface="Aileron Bold"/>
                <a:cs typeface="Aileron Bold"/>
                <a:sym typeface="Aileron Bold"/>
              </a:rPr>
              <a:t>Subjective perception of quality of life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38675" y="1514821"/>
            <a:ext cx="12185649" cy="8453794"/>
          </a:xfrm>
          <a:custGeom>
            <a:avLst/>
            <a:gdLst/>
            <a:ahLst/>
            <a:cxnLst/>
            <a:rect l="l" t="t" r="r" b="b"/>
            <a:pathLst>
              <a:path w="12185649" h="8453794">
                <a:moveTo>
                  <a:pt x="0" y="0"/>
                </a:moveTo>
                <a:lnTo>
                  <a:pt x="12185649" y="0"/>
                </a:lnTo>
                <a:lnTo>
                  <a:pt x="12185649" y="8453794"/>
                </a:lnTo>
                <a:lnTo>
                  <a:pt x="0" y="8453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 rot="-1366836">
            <a:off x="10470351" y="2642558"/>
            <a:ext cx="1151944" cy="1633472"/>
            <a:chOff x="0" y="0"/>
            <a:chExt cx="57319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196" cy="812800"/>
            </a:xfrm>
            <a:custGeom>
              <a:avLst/>
              <a:gdLst/>
              <a:ahLst/>
              <a:cxnLst/>
              <a:rect l="l" t="t" r="r" b="b"/>
              <a:pathLst>
                <a:path w="573196" h="812800">
                  <a:moveTo>
                    <a:pt x="286598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69996" y="0"/>
                  </a:lnTo>
                  <a:lnTo>
                    <a:pt x="369996" y="406400"/>
                  </a:lnTo>
                  <a:lnTo>
                    <a:pt x="573196" y="406400"/>
                  </a:lnTo>
                  <a:lnTo>
                    <a:pt x="286598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03200" y="-57150"/>
              <a:ext cx="166796" cy="768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681910">
            <a:off x="15080121" y="2975529"/>
            <a:ext cx="1135389" cy="1572126"/>
            <a:chOff x="0" y="0"/>
            <a:chExt cx="58700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7004" cy="812800"/>
            </a:xfrm>
            <a:custGeom>
              <a:avLst/>
              <a:gdLst/>
              <a:ahLst/>
              <a:cxnLst/>
              <a:rect l="l" t="t" r="r" b="b"/>
              <a:pathLst>
                <a:path w="587004" h="812800">
                  <a:moveTo>
                    <a:pt x="293502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383804" y="0"/>
                  </a:lnTo>
                  <a:lnTo>
                    <a:pt x="383804" y="406400"/>
                  </a:lnTo>
                  <a:lnTo>
                    <a:pt x="587004" y="406400"/>
                  </a:lnTo>
                  <a:lnTo>
                    <a:pt x="293502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3200" y="-57150"/>
              <a:ext cx="180604" cy="768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316874" y="1647845"/>
            <a:ext cx="6196287" cy="1186595"/>
            <a:chOff x="0" y="0"/>
            <a:chExt cx="806488" cy="1544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6488" cy="154443"/>
            </a:xfrm>
            <a:custGeom>
              <a:avLst/>
              <a:gdLst/>
              <a:ahLst/>
              <a:cxnLst/>
              <a:rect l="l" t="t" r="r" b="b"/>
              <a:pathLst>
                <a:path w="806488" h="154443">
                  <a:moveTo>
                    <a:pt x="0" y="0"/>
                  </a:moveTo>
                  <a:lnTo>
                    <a:pt x="806488" y="0"/>
                  </a:lnTo>
                  <a:lnTo>
                    <a:pt x="806488" y="154443"/>
                  </a:lnTo>
                  <a:lnTo>
                    <a:pt x="0" y="154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06488" cy="21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99"/>
                </a:lnSpc>
              </a:pPr>
              <a:r>
                <a:rPr lang="en-US" sz="2199" b="1" spc="65">
                  <a:solidFill>
                    <a:srgbClr val="2476B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 Non-operated patients above 40° (55)</a:t>
              </a:r>
            </a:p>
            <a:p>
              <a:pPr algn="l">
                <a:lnSpc>
                  <a:spcPts val="3299"/>
                </a:lnSpc>
              </a:pPr>
              <a:r>
                <a:rPr lang="en-US" sz="2199" b="1" spc="65">
                  <a:solidFill>
                    <a:srgbClr val="D0292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 Post-operative (97)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2184" y="232682"/>
            <a:ext cx="17835816" cy="101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799" b="1" spc="83">
                <a:solidFill>
                  <a:srgbClr val="FF5757"/>
                </a:solidFill>
                <a:latin typeface="Aileron Bold"/>
                <a:ea typeface="Aileron Bold"/>
                <a:cs typeface="Aileron Bold"/>
                <a:sym typeface="Aileron Bold"/>
              </a:rPr>
              <a:t>SRS-22r Questionnaire: Comparison of QoL in individuals after IS surgery and non-operated individuals with a scoliosis curve severity greater than 40° according to Cobb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694963" y="2132059"/>
            <a:ext cx="1955344" cy="702381"/>
            <a:chOff x="0" y="0"/>
            <a:chExt cx="514988" cy="1849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14988" cy="184989"/>
            </a:xfrm>
            <a:custGeom>
              <a:avLst/>
              <a:gdLst/>
              <a:ahLst/>
              <a:cxnLst/>
              <a:rect l="l" t="t" r="r" b="b"/>
              <a:pathLst>
                <a:path w="514988" h="184989">
                  <a:moveTo>
                    <a:pt x="92495" y="0"/>
                  </a:moveTo>
                  <a:lnTo>
                    <a:pt x="422493" y="0"/>
                  </a:lnTo>
                  <a:cubicBezTo>
                    <a:pt x="473577" y="0"/>
                    <a:pt x="514988" y="41411"/>
                    <a:pt x="514988" y="92495"/>
                  </a:cubicBezTo>
                  <a:lnTo>
                    <a:pt x="514988" y="92495"/>
                  </a:lnTo>
                  <a:cubicBezTo>
                    <a:pt x="514988" y="117026"/>
                    <a:pt x="505243" y="140552"/>
                    <a:pt x="487897" y="157898"/>
                  </a:cubicBezTo>
                  <a:cubicBezTo>
                    <a:pt x="470551" y="175244"/>
                    <a:pt x="447024" y="184989"/>
                    <a:pt x="422493" y="184989"/>
                  </a:cubicBezTo>
                  <a:lnTo>
                    <a:pt x="92495" y="184989"/>
                  </a:lnTo>
                  <a:cubicBezTo>
                    <a:pt x="67964" y="184989"/>
                    <a:pt x="44437" y="175244"/>
                    <a:pt x="27091" y="157898"/>
                  </a:cubicBezTo>
                  <a:cubicBezTo>
                    <a:pt x="9745" y="140552"/>
                    <a:pt x="0" y="117026"/>
                    <a:pt x="0" y="92495"/>
                  </a:cubicBezTo>
                  <a:lnTo>
                    <a:pt x="0" y="92495"/>
                  </a:lnTo>
                  <a:cubicBezTo>
                    <a:pt x="0" y="67964"/>
                    <a:pt x="9745" y="44437"/>
                    <a:pt x="27091" y="27091"/>
                  </a:cubicBezTo>
                  <a:cubicBezTo>
                    <a:pt x="44437" y="9745"/>
                    <a:pt x="67964" y="0"/>
                    <a:pt x="9249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14988" cy="242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 b="1" spc="6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N = 152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27917" y="8145500"/>
            <a:ext cx="11096407" cy="1687460"/>
            <a:chOff x="0" y="0"/>
            <a:chExt cx="2922511" cy="4444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22511" cy="444434"/>
            </a:xfrm>
            <a:custGeom>
              <a:avLst/>
              <a:gdLst/>
              <a:ahLst/>
              <a:cxnLst/>
              <a:rect l="l" t="t" r="r" b="b"/>
              <a:pathLst>
                <a:path w="2922511" h="444434">
                  <a:moveTo>
                    <a:pt x="35582" y="0"/>
                  </a:moveTo>
                  <a:lnTo>
                    <a:pt x="2886928" y="0"/>
                  </a:lnTo>
                  <a:cubicBezTo>
                    <a:pt x="2906580" y="0"/>
                    <a:pt x="2922511" y="15931"/>
                    <a:pt x="2922511" y="35582"/>
                  </a:cubicBezTo>
                  <a:lnTo>
                    <a:pt x="2922511" y="408851"/>
                  </a:lnTo>
                  <a:cubicBezTo>
                    <a:pt x="2922511" y="428503"/>
                    <a:pt x="2906580" y="444434"/>
                    <a:pt x="2886928" y="444434"/>
                  </a:cubicBezTo>
                  <a:lnTo>
                    <a:pt x="35582" y="444434"/>
                  </a:lnTo>
                  <a:cubicBezTo>
                    <a:pt x="15931" y="444434"/>
                    <a:pt x="0" y="428503"/>
                    <a:pt x="0" y="408851"/>
                  </a:cubicBezTo>
                  <a:lnTo>
                    <a:pt x="0" y="35582"/>
                  </a:lnTo>
                  <a:cubicBezTo>
                    <a:pt x="0" y="15931"/>
                    <a:pt x="15931" y="0"/>
                    <a:pt x="3558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2922511" cy="501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144000" y="8145500"/>
            <a:ext cx="964218" cy="737875"/>
            <a:chOff x="0" y="0"/>
            <a:chExt cx="253950" cy="19433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3950" cy="194337"/>
            </a:xfrm>
            <a:custGeom>
              <a:avLst/>
              <a:gdLst/>
              <a:ahLst/>
              <a:cxnLst/>
              <a:rect l="l" t="t" r="r" b="b"/>
              <a:pathLst>
                <a:path w="253950" h="194337">
                  <a:moveTo>
                    <a:pt x="97169" y="0"/>
                  </a:moveTo>
                  <a:lnTo>
                    <a:pt x="156782" y="0"/>
                  </a:lnTo>
                  <a:cubicBezTo>
                    <a:pt x="210446" y="0"/>
                    <a:pt x="253950" y="43504"/>
                    <a:pt x="253950" y="97169"/>
                  </a:cubicBezTo>
                  <a:lnTo>
                    <a:pt x="253950" y="97169"/>
                  </a:lnTo>
                  <a:cubicBezTo>
                    <a:pt x="253950" y="122939"/>
                    <a:pt x="243713" y="147655"/>
                    <a:pt x="225490" y="165877"/>
                  </a:cubicBezTo>
                  <a:cubicBezTo>
                    <a:pt x="207268" y="184100"/>
                    <a:pt x="182552" y="194337"/>
                    <a:pt x="156782" y="194337"/>
                  </a:cubicBezTo>
                  <a:lnTo>
                    <a:pt x="97169" y="194337"/>
                  </a:lnTo>
                  <a:cubicBezTo>
                    <a:pt x="71398" y="194337"/>
                    <a:pt x="46683" y="184100"/>
                    <a:pt x="28460" y="165877"/>
                  </a:cubicBezTo>
                  <a:cubicBezTo>
                    <a:pt x="10237" y="147655"/>
                    <a:pt x="0" y="122939"/>
                    <a:pt x="0" y="97169"/>
                  </a:cubicBezTo>
                  <a:lnTo>
                    <a:pt x="0" y="97169"/>
                  </a:lnTo>
                  <a:cubicBezTo>
                    <a:pt x="0" y="71398"/>
                    <a:pt x="10237" y="46683"/>
                    <a:pt x="28460" y="28460"/>
                  </a:cubicBezTo>
                  <a:cubicBezTo>
                    <a:pt x="46683" y="10237"/>
                    <a:pt x="71398" y="0"/>
                    <a:pt x="9716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53950" cy="251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99"/>
                </a:lnSpc>
              </a:pPr>
              <a:r>
                <a:rPr lang="en-US" sz="2199" b="1" spc="6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Pain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22192" y="8189647"/>
            <a:ext cx="2388596" cy="737875"/>
            <a:chOff x="0" y="0"/>
            <a:chExt cx="629095" cy="19433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29095" cy="194337"/>
            </a:xfrm>
            <a:custGeom>
              <a:avLst/>
              <a:gdLst/>
              <a:ahLst/>
              <a:cxnLst/>
              <a:rect l="l" t="t" r="r" b="b"/>
              <a:pathLst>
                <a:path w="629095" h="194337">
                  <a:moveTo>
                    <a:pt x="97169" y="0"/>
                  </a:moveTo>
                  <a:lnTo>
                    <a:pt x="531927" y="0"/>
                  </a:lnTo>
                  <a:cubicBezTo>
                    <a:pt x="585591" y="0"/>
                    <a:pt x="629095" y="43504"/>
                    <a:pt x="629095" y="97169"/>
                  </a:cubicBezTo>
                  <a:lnTo>
                    <a:pt x="629095" y="97169"/>
                  </a:lnTo>
                  <a:cubicBezTo>
                    <a:pt x="629095" y="122939"/>
                    <a:pt x="618858" y="147655"/>
                    <a:pt x="600635" y="165877"/>
                  </a:cubicBezTo>
                  <a:cubicBezTo>
                    <a:pt x="582413" y="184100"/>
                    <a:pt x="557697" y="194337"/>
                    <a:pt x="531927" y="194337"/>
                  </a:cubicBezTo>
                  <a:lnTo>
                    <a:pt x="97169" y="194337"/>
                  </a:lnTo>
                  <a:cubicBezTo>
                    <a:pt x="71398" y="194337"/>
                    <a:pt x="46683" y="184100"/>
                    <a:pt x="28460" y="165877"/>
                  </a:cubicBezTo>
                  <a:cubicBezTo>
                    <a:pt x="10237" y="147655"/>
                    <a:pt x="0" y="122939"/>
                    <a:pt x="0" y="97169"/>
                  </a:cubicBezTo>
                  <a:lnTo>
                    <a:pt x="0" y="97169"/>
                  </a:lnTo>
                  <a:cubicBezTo>
                    <a:pt x="0" y="71398"/>
                    <a:pt x="10237" y="46683"/>
                    <a:pt x="28460" y="28460"/>
                  </a:cubicBezTo>
                  <a:cubicBezTo>
                    <a:pt x="46683" y="10237"/>
                    <a:pt x="71398" y="0"/>
                    <a:pt x="9716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629095" cy="251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99"/>
                </a:lnSpc>
              </a:pPr>
              <a:r>
                <a:rPr lang="en-US" sz="2199" b="1" spc="6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Mental health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527917" y="8189647"/>
            <a:ext cx="1795280" cy="737875"/>
            <a:chOff x="0" y="0"/>
            <a:chExt cx="472831" cy="19433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72831" cy="194337"/>
            </a:xfrm>
            <a:custGeom>
              <a:avLst/>
              <a:gdLst/>
              <a:ahLst/>
              <a:cxnLst/>
              <a:rect l="l" t="t" r="r" b="b"/>
              <a:pathLst>
                <a:path w="472831" h="194337">
                  <a:moveTo>
                    <a:pt x="97169" y="0"/>
                  </a:moveTo>
                  <a:lnTo>
                    <a:pt x="375662" y="0"/>
                  </a:lnTo>
                  <a:cubicBezTo>
                    <a:pt x="401433" y="0"/>
                    <a:pt x="426148" y="10237"/>
                    <a:pt x="444371" y="28460"/>
                  </a:cubicBezTo>
                  <a:cubicBezTo>
                    <a:pt x="462594" y="46683"/>
                    <a:pt x="472831" y="71398"/>
                    <a:pt x="472831" y="97169"/>
                  </a:cubicBezTo>
                  <a:lnTo>
                    <a:pt x="472831" y="97169"/>
                  </a:lnTo>
                  <a:cubicBezTo>
                    <a:pt x="472831" y="122939"/>
                    <a:pt x="462594" y="147655"/>
                    <a:pt x="444371" y="165877"/>
                  </a:cubicBezTo>
                  <a:cubicBezTo>
                    <a:pt x="426148" y="184100"/>
                    <a:pt x="401433" y="194337"/>
                    <a:pt x="375662" y="194337"/>
                  </a:cubicBezTo>
                  <a:lnTo>
                    <a:pt x="97169" y="194337"/>
                  </a:lnTo>
                  <a:cubicBezTo>
                    <a:pt x="71398" y="194337"/>
                    <a:pt x="46683" y="184100"/>
                    <a:pt x="28460" y="165877"/>
                  </a:cubicBezTo>
                  <a:cubicBezTo>
                    <a:pt x="10237" y="147655"/>
                    <a:pt x="0" y="122939"/>
                    <a:pt x="0" y="97169"/>
                  </a:cubicBezTo>
                  <a:lnTo>
                    <a:pt x="0" y="97169"/>
                  </a:lnTo>
                  <a:cubicBezTo>
                    <a:pt x="0" y="71398"/>
                    <a:pt x="10237" y="46683"/>
                    <a:pt x="28460" y="28460"/>
                  </a:cubicBezTo>
                  <a:cubicBezTo>
                    <a:pt x="46683" y="10237"/>
                    <a:pt x="71398" y="0"/>
                    <a:pt x="9716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472831" cy="251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99"/>
                </a:lnSpc>
              </a:pPr>
              <a:r>
                <a:rPr lang="en-US" sz="2199" b="1" spc="6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Function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253075" y="8189647"/>
            <a:ext cx="2371249" cy="867410"/>
            <a:chOff x="0" y="0"/>
            <a:chExt cx="624527" cy="22845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24527" cy="228454"/>
            </a:xfrm>
            <a:custGeom>
              <a:avLst/>
              <a:gdLst/>
              <a:ahLst/>
              <a:cxnLst/>
              <a:rect l="l" t="t" r="r" b="b"/>
              <a:pathLst>
                <a:path w="624527" h="228454">
                  <a:moveTo>
                    <a:pt x="114227" y="0"/>
                  </a:moveTo>
                  <a:lnTo>
                    <a:pt x="510300" y="0"/>
                  </a:lnTo>
                  <a:cubicBezTo>
                    <a:pt x="540595" y="0"/>
                    <a:pt x="569649" y="12035"/>
                    <a:pt x="591070" y="33456"/>
                  </a:cubicBezTo>
                  <a:cubicBezTo>
                    <a:pt x="612492" y="54878"/>
                    <a:pt x="624527" y="83932"/>
                    <a:pt x="624527" y="114227"/>
                  </a:cubicBezTo>
                  <a:lnTo>
                    <a:pt x="624527" y="114227"/>
                  </a:lnTo>
                  <a:cubicBezTo>
                    <a:pt x="624527" y="144522"/>
                    <a:pt x="612492" y="173576"/>
                    <a:pt x="591070" y="194997"/>
                  </a:cubicBezTo>
                  <a:cubicBezTo>
                    <a:pt x="569649" y="216419"/>
                    <a:pt x="540595" y="228454"/>
                    <a:pt x="510300" y="228454"/>
                  </a:cubicBezTo>
                  <a:lnTo>
                    <a:pt x="114227" y="228454"/>
                  </a:lnTo>
                  <a:cubicBezTo>
                    <a:pt x="83932" y="228454"/>
                    <a:pt x="54878" y="216419"/>
                    <a:pt x="33456" y="194997"/>
                  </a:cubicBezTo>
                  <a:cubicBezTo>
                    <a:pt x="12035" y="173576"/>
                    <a:pt x="0" y="144522"/>
                    <a:pt x="0" y="114227"/>
                  </a:cubicBezTo>
                  <a:lnTo>
                    <a:pt x="0" y="114227"/>
                  </a:lnTo>
                  <a:cubicBezTo>
                    <a:pt x="0" y="83932"/>
                    <a:pt x="12035" y="54878"/>
                    <a:pt x="33456" y="33456"/>
                  </a:cubicBezTo>
                  <a:cubicBezTo>
                    <a:pt x="54878" y="12035"/>
                    <a:pt x="83932" y="0"/>
                    <a:pt x="1142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624527" cy="28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99"/>
                </a:lnSpc>
              </a:pPr>
              <a:r>
                <a:rPr lang="en-US" sz="2199" b="1" spc="6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Satifaction with management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959316" y="8189647"/>
            <a:ext cx="1868585" cy="737875"/>
            <a:chOff x="0" y="0"/>
            <a:chExt cx="492138" cy="19433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92138" cy="194337"/>
            </a:xfrm>
            <a:custGeom>
              <a:avLst/>
              <a:gdLst/>
              <a:ahLst/>
              <a:cxnLst/>
              <a:rect l="l" t="t" r="r" b="b"/>
              <a:pathLst>
                <a:path w="492138" h="194337">
                  <a:moveTo>
                    <a:pt x="97169" y="0"/>
                  </a:moveTo>
                  <a:lnTo>
                    <a:pt x="394969" y="0"/>
                  </a:lnTo>
                  <a:cubicBezTo>
                    <a:pt x="420740" y="0"/>
                    <a:pt x="445455" y="10237"/>
                    <a:pt x="463678" y="28460"/>
                  </a:cubicBezTo>
                  <a:cubicBezTo>
                    <a:pt x="481900" y="46683"/>
                    <a:pt x="492138" y="71398"/>
                    <a:pt x="492138" y="97169"/>
                  </a:cubicBezTo>
                  <a:lnTo>
                    <a:pt x="492138" y="97169"/>
                  </a:lnTo>
                  <a:cubicBezTo>
                    <a:pt x="492138" y="150834"/>
                    <a:pt x="448634" y="194337"/>
                    <a:pt x="394969" y="194337"/>
                  </a:cubicBezTo>
                  <a:lnTo>
                    <a:pt x="97169" y="194337"/>
                  </a:lnTo>
                  <a:cubicBezTo>
                    <a:pt x="71398" y="194337"/>
                    <a:pt x="46683" y="184100"/>
                    <a:pt x="28460" y="165877"/>
                  </a:cubicBezTo>
                  <a:cubicBezTo>
                    <a:pt x="10237" y="147655"/>
                    <a:pt x="0" y="122939"/>
                    <a:pt x="0" y="97169"/>
                  </a:cubicBezTo>
                  <a:lnTo>
                    <a:pt x="0" y="97169"/>
                  </a:lnTo>
                  <a:cubicBezTo>
                    <a:pt x="0" y="71398"/>
                    <a:pt x="10237" y="46683"/>
                    <a:pt x="28460" y="28460"/>
                  </a:cubicBezTo>
                  <a:cubicBezTo>
                    <a:pt x="46683" y="10237"/>
                    <a:pt x="71398" y="0"/>
                    <a:pt x="9716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492138" cy="251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299"/>
                </a:lnSpc>
              </a:pPr>
              <a:r>
                <a:rPr lang="en-US" sz="2199" b="1" spc="6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Self-image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 rot="-5400000">
            <a:off x="4213050" y="4960573"/>
            <a:ext cx="3357114" cy="589335"/>
            <a:chOff x="0" y="0"/>
            <a:chExt cx="884178" cy="15521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84178" cy="155216"/>
            </a:xfrm>
            <a:custGeom>
              <a:avLst/>
              <a:gdLst/>
              <a:ahLst/>
              <a:cxnLst/>
              <a:rect l="l" t="t" r="r" b="b"/>
              <a:pathLst>
                <a:path w="884178" h="155216">
                  <a:moveTo>
                    <a:pt x="77608" y="0"/>
                  </a:moveTo>
                  <a:lnTo>
                    <a:pt x="806570" y="0"/>
                  </a:lnTo>
                  <a:cubicBezTo>
                    <a:pt x="827153" y="0"/>
                    <a:pt x="846893" y="8177"/>
                    <a:pt x="861447" y="22731"/>
                  </a:cubicBezTo>
                  <a:cubicBezTo>
                    <a:pt x="876002" y="37285"/>
                    <a:pt x="884178" y="57025"/>
                    <a:pt x="884178" y="77608"/>
                  </a:cubicBezTo>
                  <a:lnTo>
                    <a:pt x="884178" y="77608"/>
                  </a:lnTo>
                  <a:cubicBezTo>
                    <a:pt x="884178" y="98191"/>
                    <a:pt x="876002" y="117931"/>
                    <a:pt x="861447" y="132485"/>
                  </a:cubicBezTo>
                  <a:cubicBezTo>
                    <a:pt x="846893" y="147039"/>
                    <a:pt x="827153" y="155216"/>
                    <a:pt x="806570" y="155216"/>
                  </a:cubicBezTo>
                  <a:lnTo>
                    <a:pt x="77608" y="155216"/>
                  </a:lnTo>
                  <a:cubicBezTo>
                    <a:pt x="57025" y="155216"/>
                    <a:pt x="37285" y="147039"/>
                    <a:pt x="22731" y="132485"/>
                  </a:cubicBezTo>
                  <a:cubicBezTo>
                    <a:pt x="8177" y="117931"/>
                    <a:pt x="0" y="98191"/>
                    <a:pt x="0" y="77608"/>
                  </a:cubicBezTo>
                  <a:lnTo>
                    <a:pt x="0" y="77608"/>
                  </a:lnTo>
                  <a:cubicBezTo>
                    <a:pt x="0" y="57025"/>
                    <a:pt x="8177" y="37285"/>
                    <a:pt x="22731" y="22731"/>
                  </a:cubicBezTo>
                  <a:cubicBezTo>
                    <a:pt x="37285" y="8177"/>
                    <a:pt x="57025" y="0"/>
                    <a:pt x="7760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884178" cy="212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r>
                <a:rPr lang="en-US" sz="2199" b="1" spc="65">
                  <a:solidFill>
                    <a:srgbClr val="000000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Average score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55777" y="2871366"/>
            <a:ext cx="11598509" cy="6895800"/>
          </a:xfrm>
          <a:custGeom>
            <a:avLst/>
            <a:gdLst/>
            <a:ahLst/>
            <a:cxnLst/>
            <a:rect l="l" t="t" r="r" b="b"/>
            <a:pathLst>
              <a:path w="11598509" h="6895800">
                <a:moveTo>
                  <a:pt x="0" y="0"/>
                </a:moveTo>
                <a:lnTo>
                  <a:pt x="11598510" y="0"/>
                </a:lnTo>
                <a:lnTo>
                  <a:pt x="11598510" y="6895800"/>
                </a:lnTo>
                <a:lnTo>
                  <a:pt x="0" y="6895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10" t="-13514" r="-2654" b="-2620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6242147" y="271243"/>
            <a:ext cx="11212140" cy="2193048"/>
          </a:xfrm>
          <a:custGeom>
            <a:avLst/>
            <a:gdLst/>
            <a:ahLst/>
            <a:cxnLst/>
            <a:rect l="l" t="t" r="r" b="b"/>
            <a:pathLst>
              <a:path w="11212140" h="2193048">
                <a:moveTo>
                  <a:pt x="0" y="0"/>
                </a:moveTo>
                <a:lnTo>
                  <a:pt x="11212140" y="0"/>
                </a:lnTo>
                <a:lnTo>
                  <a:pt x="11212140" y="2193048"/>
                </a:lnTo>
                <a:lnTo>
                  <a:pt x="0" y="219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966052">
            <a:off x="626723" y="621079"/>
            <a:ext cx="5847168" cy="4220481"/>
          </a:xfrm>
          <a:custGeom>
            <a:avLst/>
            <a:gdLst/>
            <a:ahLst/>
            <a:cxnLst/>
            <a:rect l="l" t="t" r="r" b="b"/>
            <a:pathLst>
              <a:path w="5847168" h="4220481">
                <a:moveTo>
                  <a:pt x="0" y="578226"/>
                </a:moveTo>
                <a:lnTo>
                  <a:pt x="5461556" y="0"/>
                </a:lnTo>
                <a:lnTo>
                  <a:pt x="5847169" y="3642257"/>
                </a:lnTo>
                <a:lnTo>
                  <a:pt x="385613" y="4220482"/>
                </a:lnTo>
                <a:lnTo>
                  <a:pt x="0" y="578226"/>
                </a:lnTo>
                <a:close/>
              </a:path>
            </a:pathLst>
          </a:custGeom>
          <a:blipFill>
            <a:blip r:embed="rId4"/>
            <a:stretch>
              <a:fillRect l="-3838" t="-4453" r="-2951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 rot="-625422">
            <a:off x="11127982" y="2608696"/>
            <a:ext cx="1756505" cy="175650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03200" y="-57150"/>
              <a:ext cx="406400" cy="768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54879">
            <a:off x="15227335" y="2550282"/>
            <a:ext cx="1164320" cy="11643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3200" y="-57150"/>
              <a:ext cx="406400" cy="768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792" y="895350"/>
            <a:ext cx="15348807" cy="687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49"/>
              </a:lnSpc>
            </a:pPr>
            <a:r>
              <a:rPr lang="en-US" sz="4499" spc="134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Conclusion</a:t>
            </a:r>
          </a:p>
          <a:p>
            <a:pPr marL="798823" lvl="1" indent="-399411" algn="just">
              <a:lnSpc>
                <a:spcPts val="5549"/>
              </a:lnSpc>
              <a:spcBef>
                <a:spcPct val="0"/>
              </a:spcBef>
              <a:buFont typeface="Arial"/>
              <a:buChar char="•"/>
            </a:pPr>
            <a:r>
              <a:rPr lang="en-US" sz="3699" spc="110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idiopathic scoliosis is a complex condition that affects both physical and mental health</a:t>
            </a:r>
          </a:p>
          <a:p>
            <a:pPr marL="798823" lvl="1" indent="-399411" algn="just">
              <a:lnSpc>
                <a:spcPts val="5549"/>
              </a:lnSpc>
              <a:spcBef>
                <a:spcPct val="0"/>
              </a:spcBef>
              <a:buFont typeface="Arial"/>
              <a:buChar char="•"/>
            </a:pPr>
            <a:r>
              <a:rPr lang="en-US" sz="3699" spc="110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Surgery can improve QoL, but it's not a universal solution</a:t>
            </a:r>
          </a:p>
          <a:p>
            <a:pPr algn="just">
              <a:lnSpc>
                <a:spcPts val="5549"/>
              </a:lnSpc>
              <a:spcBef>
                <a:spcPct val="0"/>
              </a:spcBef>
            </a:pPr>
            <a:endParaRPr lang="en-US" sz="3699" spc="110">
              <a:solidFill>
                <a:srgbClr val="FF5757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marL="798823" lvl="1" indent="-399411" algn="just">
              <a:lnSpc>
                <a:spcPts val="5549"/>
              </a:lnSpc>
              <a:spcBef>
                <a:spcPct val="0"/>
              </a:spcBef>
              <a:buFont typeface="Arial"/>
              <a:buChar char="•"/>
            </a:pPr>
            <a:r>
              <a:rPr lang="en-US" sz="3699" spc="110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limitations of study:</a:t>
            </a:r>
          </a:p>
          <a:p>
            <a:pPr marL="1597646" lvl="2" indent="-532549" algn="just">
              <a:lnSpc>
                <a:spcPts val="5549"/>
              </a:lnSpc>
              <a:spcBef>
                <a:spcPct val="0"/>
              </a:spcBef>
              <a:buFont typeface="Arial"/>
              <a:buChar char="⚬"/>
            </a:pPr>
            <a:r>
              <a:rPr lang="en-US" sz="3699" spc="110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sample size was relatively small</a:t>
            </a:r>
          </a:p>
          <a:p>
            <a:pPr marL="1597646" lvl="2" indent="-532549" algn="just">
              <a:lnSpc>
                <a:spcPts val="5549"/>
              </a:lnSpc>
              <a:spcBef>
                <a:spcPct val="0"/>
              </a:spcBef>
              <a:buFont typeface="Arial"/>
              <a:buChar char="⚬"/>
            </a:pPr>
            <a:r>
              <a:rPr lang="en-US" sz="3699" spc="110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unvalidated Czech version of the SRS-22r questionnaire</a:t>
            </a:r>
          </a:p>
          <a:p>
            <a:pPr algn="just">
              <a:lnSpc>
                <a:spcPts val="5549"/>
              </a:lnSpc>
              <a:spcBef>
                <a:spcPct val="0"/>
              </a:spcBef>
            </a:pPr>
            <a:endParaRPr lang="en-US" sz="3699" spc="110">
              <a:solidFill>
                <a:srgbClr val="FF5757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ctr">
              <a:lnSpc>
                <a:spcPts val="3749"/>
              </a:lnSpc>
              <a:spcBef>
                <a:spcPct val="0"/>
              </a:spcBef>
            </a:pPr>
            <a:endParaRPr lang="en-US" sz="3699" spc="110">
              <a:solidFill>
                <a:srgbClr val="FF5757"/>
              </a:solidFill>
              <a:latin typeface="Aileron"/>
              <a:ea typeface="Aileron"/>
              <a:cs typeface="Aileron"/>
              <a:sym typeface="Ailero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6994" y="4595812"/>
            <a:ext cx="16055206" cy="1564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49"/>
              </a:lnSpc>
              <a:spcBef>
                <a:spcPct val="0"/>
              </a:spcBef>
            </a:pPr>
            <a:r>
              <a:rPr lang="en-US" sz="8699" spc="260" dirty="0">
                <a:solidFill>
                  <a:srgbClr val="FF5757"/>
                </a:solidFill>
                <a:latin typeface="Aileron"/>
                <a:ea typeface="Aileron"/>
                <a:cs typeface="Aileron"/>
                <a:sym typeface="Aileron"/>
              </a:rPr>
              <a:t>Thank you for your attention.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Vlastní</PresentationFormat>
  <Paragraphs>40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Aileron</vt:lpstr>
      <vt:lpstr>Open Sans Bold</vt:lpstr>
      <vt:lpstr>Arial</vt:lpstr>
      <vt:lpstr>Aileron Heavy</vt:lpstr>
      <vt:lpstr>Aileron Bold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Visual Charts Presentation in Aquamarine Black White Simple Style</dc:title>
  <cp:lastModifiedBy>Pavlína Hušková</cp:lastModifiedBy>
  <cp:revision>2</cp:revision>
  <dcterms:created xsi:type="dcterms:W3CDTF">2006-08-16T00:00:00Z</dcterms:created>
  <dcterms:modified xsi:type="dcterms:W3CDTF">2024-10-23T06:06:36Z</dcterms:modified>
  <dc:identifier>DAGTqMzUgI4</dc:identifier>
</cp:coreProperties>
</file>