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84" r:id="rId6"/>
    <p:sldId id="286" r:id="rId7"/>
    <p:sldId id="292" r:id="rId8"/>
    <p:sldId id="290" r:id="rId9"/>
    <p:sldId id="291" r:id="rId10"/>
    <p:sldId id="287" r:id="rId11"/>
    <p:sldId id="288" r:id="rId12"/>
    <p:sldId id="258" r:id="rId13"/>
    <p:sldId id="265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155AE4C8-7CC6-E073-6D26-20D397054F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5B7007B-F430-0986-9272-59A19C9B59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66A8E-4269-4C57-BB12-2F68223ED14C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24DB394-60DB-3B0E-1DD8-771B95F321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D17A93D-6CCB-EDD7-48F2-6234469845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A9F27-0B92-4C1E-8AAA-E573AF0836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8403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2B51E-6FC2-4112-A910-61303688098E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22579-2C1E-4AA4-8710-172EDEBF4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6326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text, snímek obrazovky, dopis, obálka">
            <a:extLst>
              <a:ext uri="{FF2B5EF4-FFF2-40B4-BE49-F238E27FC236}">
                <a16:creationId xmlns:a16="http://schemas.microsoft.com/office/drawing/2014/main" id="{89608AB6-D462-54B8-D5A3-63B49432DB7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" y="0"/>
            <a:ext cx="12189149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38E1AD6-2CFB-3B7D-7107-55A15A0900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1266548" y="1899821"/>
            <a:ext cx="9144000" cy="590274"/>
          </a:xfrm>
        </p:spPr>
        <p:txBody>
          <a:bodyPr anchor="b"/>
          <a:lstStyle>
            <a:lvl1pPr algn="l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 dirty="0"/>
              <a:t>VLOŽTE 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67BC306-4632-DD79-96DF-5EC8235A87C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 hasCustomPrompt="1"/>
          </p:nvPr>
        </p:nvSpPr>
        <p:spPr>
          <a:xfrm>
            <a:off x="1266548" y="2947310"/>
            <a:ext cx="9144000" cy="481690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Vložte jméno a příjmení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65D73D0-CCE0-F1B0-0E73-4A0C78F0ACF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1266548" y="4579142"/>
            <a:ext cx="3464973" cy="37930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cs-CZ" dirty="0"/>
              <a:t>Vložte název akce</a:t>
            </a:r>
          </a:p>
        </p:txBody>
      </p:sp>
      <p:sp>
        <p:nvSpPr>
          <p:cNvPr id="10" name="Zástupný text 4">
            <a:extLst>
              <a:ext uri="{FF2B5EF4-FFF2-40B4-BE49-F238E27FC236}">
                <a16:creationId xmlns:a16="http://schemas.microsoft.com/office/drawing/2014/main" id="{00CD3DCF-F03D-A1B5-23BF-17B5DCDEE5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1266548" y="5253657"/>
            <a:ext cx="3935767" cy="37930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cs-CZ" dirty="0"/>
              <a:t>Vložte název akce | místo akce</a:t>
            </a:r>
          </a:p>
        </p:txBody>
      </p:sp>
    </p:spTree>
    <p:extLst>
      <p:ext uri="{BB962C8B-B14F-4D97-AF65-F5344CB8AC3E}">
        <p14:creationId xmlns:p14="http://schemas.microsoft.com/office/powerpoint/2010/main" val="892135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ek 29" descr="Obsah obrázku design&#10;&#10;Popis byl vytvořen automaticky se střední mírou spolehlivosti">
            <a:extLst>
              <a:ext uri="{FF2B5EF4-FFF2-40B4-BE49-F238E27FC236}">
                <a16:creationId xmlns:a16="http://schemas.microsoft.com/office/drawing/2014/main" id="{7F7C47E8-F81E-2A33-BD3E-4B5F7E7795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" y="-802"/>
            <a:ext cx="12190574" cy="685880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B80D03D-B3B9-599B-C39E-477318E861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22125" y="3242201"/>
            <a:ext cx="4769013" cy="502583"/>
          </a:xfrm>
        </p:spPr>
        <p:txBody>
          <a:bodyPr/>
          <a:lstStyle>
            <a:lvl1pPr>
              <a:defRPr sz="2800" b="1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Jméno a příjmení 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E3C2C926-CAAC-35DA-43F7-F533463471A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74128" y="1870047"/>
            <a:ext cx="2416431" cy="5979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Montserrat" pitchFamily="2" charset="-18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kontakt</a:t>
            </a:r>
          </a:p>
        </p:txBody>
      </p:sp>
      <p:pic>
        <p:nvPicPr>
          <p:cNvPr id="9" name="Obrázek 8" descr="Obsah obrázku text, Písmo, Grafika, grafický design&#10;&#10;Popis byl vytvořen automaticky">
            <a:extLst>
              <a:ext uri="{FF2B5EF4-FFF2-40B4-BE49-F238E27FC236}">
                <a16:creationId xmlns:a16="http://schemas.microsoft.com/office/drawing/2014/main" id="{A587EA06-0394-EECE-2E47-B0C65CBE4C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663" y="528292"/>
            <a:ext cx="4862370" cy="879822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C4A9ED49-CF0E-5EF4-55F6-AD566ABE579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61775" y="652993"/>
            <a:ext cx="4769013" cy="5380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Montserrat" pitchFamily="2" charset="-18"/>
                <a:ea typeface="+mj-ea"/>
                <a:cs typeface="+mj-cs"/>
              </a:defRPr>
            </a:lvl1pPr>
          </a:lstStyle>
          <a:p>
            <a:r>
              <a:rPr lang="cs-CZ" cap="none" baseline="0" dirty="0">
                <a:solidFill>
                  <a:srgbClr val="002060"/>
                </a:solidFill>
              </a:rPr>
              <a:t>Děkuji za pozornost </a:t>
            </a:r>
          </a:p>
        </p:txBody>
      </p:sp>
      <p:sp>
        <p:nvSpPr>
          <p:cNvPr id="20" name="Zástupný symbol obrázku 19">
            <a:extLst>
              <a:ext uri="{FF2B5EF4-FFF2-40B4-BE49-F238E27FC236}">
                <a16:creationId xmlns:a16="http://schemas.microsoft.com/office/drawing/2014/main" id="{8969D3D0-FFA8-915E-F94C-BC10889D1D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1387" y="1933739"/>
            <a:ext cx="4087731" cy="3779191"/>
          </a:xfrm>
        </p:spPr>
        <p:txBody>
          <a:bodyPr/>
          <a:lstStyle/>
          <a:p>
            <a:endParaRPr lang="cs-CZ"/>
          </a:p>
        </p:txBody>
      </p:sp>
      <p:sp>
        <p:nvSpPr>
          <p:cNvPr id="22" name="Zástupný text 21">
            <a:extLst>
              <a:ext uri="{FF2B5EF4-FFF2-40B4-BE49-F238E27FC236}">
                <a16:creationId xmlns:a16="http://schemas.microsoft.com/office/drawing/2014/main" id="{016F3CA4-D46E-FECF-FFB0-54FB434929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838200" y="3914776"/>
            <a:ext cx="4736865" cy="461916"/>
          </a:xfrm>
        </p:spPr>
        <p:txBody>
          <a:bodyPr/>
          <a:lstStyle>
            <a:lvl1pPr marL="0" indent="0">
              <a:buNone/>
              <a:defRPr b="1">
                <a:solidFill>
                  <a:srgbClr val="002060"/>
                </a:solidFill>
              </a:defRPr>
            </a:lvl1pPr>
          </a:lstStyle>
          <a:p>
            <a:pPr lvl="0"/>
            <a:r>
              <a:rPr lang="cs-CZ" dirty="0"/>
              <a:t>E-mail: </a:t>
            </a:r>
          </a:p>
        </p:txBody>
      </p:sp>
      <p:sp>
        <p:nvSpPr>
          <p:cNvPr id="23" name="Zástupný text 21">
            <a:extLst>
              <a:ext uri="{FF2B5EF4-FFF2-40B4-BE49-F238E27FC236}">
                <a16:creationId xmlns:a16="http://schemas.microsoft.com/office/drawing/2014/main" id="{F79F3910-F74E-9B85-97AA-490FF2C9D3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850664" y="4610292"/>
            <a:ext cx="4736865" cy="461916"/>
          </a:xfrm>
        </p:spPr>
        <p:txBody>
          <a:bodyPr/>
          <a:lstStyle>
            <a:lvl1pPr marL="0" indent="0">
              <a:buNone/>
              <a:defRPr b="1">
                <a:solidFill>
                  <a:srgbClr val="002060"/>
                </a:solidFill>
              </a:defRPr>
            </a:lvl1pPr>
          </a:lstStyle>
          <a:p>
            <a:pPr lvl="0"/>
            <a:r>
              <a:rPr lang="cs-CZ" dirty="0"/>
              <a:t>Telefon:  </a:t>
            </a:r>
          </a:p>
        </p:txBody>
      </p:sp>
      <p:sp>
        <p:nvSpPr>
          <p:cNvPr id="24" name="Zástupný text 21">
            <a:extLst>
              <a:ext uri="{FF2B5EF4-FFF2-40B4-BE49-F238E27FC236}">
                <a16:creationId xmlns:a16="http://schemas.microsoft.com/office/drawing/2014/main" id="{3B122463-7313-1CA9-D465-17911AC0643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 hasCustomPrompt="1"/>
          </p:nvPr>
        </p:nvSpPr>
        <p:spPr>
          <a:xfrm>
            <a:off x="850664" y="5251014"/>
            <a:ext cx="4736865" cy="461916"/>
          </a:xfrm>
        </p:spPr>
        <p:txBody>
          <a:bodyPr/>
          <a:lstStyle>
            <a:lvl1pPr marL="0" indent="0">
              <a:buNone/>
              <a:defRPr b="1">
                <a:solidFill>
                  <a:srgbClr val="002060"/>
                </a:solidFill>
              </a:defRPr>
            </a:lvl1pPr>
          </a:lstStyle>
          <a:p>
            <a:pPr lvl="0"/>
            <a:r>
              <a:rPr lang="cs-CZ" dirty="0"/>
              <a:t>Pozice | pracoviště </a:t>
            </a:r>
          </a:p>
        </p:txBody>
      </p:sp>
      <p:sp>
        <p:nvSpPr>
          <p:cNvPr id="26" name="Zástupný symbol pro číslo snímku 6">
            <a:extLst>
              <a:ext uri="{FF2B5EF4-FFF2-40B4-BE49-F238E27FC236}">
                <a16:creationId xmlns:a16="http://schemas.microsoft.com/office/drawing/2014/main" id="{E21A204D-A120-5A2D-FC2D-53FAB1BB0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0946" y="6356350"/>
            <a:ext cx="568172" cy="365125"/>
          </a:xfrm>
        </p:spPr>
        <p:txBody>
          <a:bodyPr/>
          <a:lstStyle>
            <a:lvl1pPr algn="r">
              <a:defRPr/>
            </a:lvl1pPr>
          </a:lstStyle>
          <a:p>
            <a:fld id="{A0ABEBA7-E274-4A45-9DEE-C1AE5ACEA38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7" name="Zástupný symbol pro datum 10">
            <a:extLst>
              <a:ext uri="{FF2B5EF4-FFF2-40B4-BE49-F238E27FC236}">
                <a16:creationId xmlns:a16="http://schemas.microsoft.com/office/drawing/2014/main" id="{D46759DB-FB38-0B4C-6A5C-712A11CE7F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84A563-CD0D-4A71-B1C9-CE2BD28F7B90}" type="datetime1">
              <a:rPr lang="cs-CZ" smtClean="0"/>
              <a:t>21.10.2024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579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text, snímek obrazovky, vzor, Obdélník&#10;&#10;Popis byl vytvořen automaticky">
            <a:extLst>
              <a:ext uri="{FF2B5EF4-FFF2-40B4-BE49-F238E27FC236}">
                <a16:creationId xmlns:a16="http://schemas.microsoft.com/office/drawing/2014/main" id="{6F4B593B-A9D9-41A8-BAA7-F612B1155E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4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text, snímek obrazovky, dopis, obálka">
            <a:extLst>
              <a:ext uri="{FF2B5EF4-FFF2-40B4-BE49-F238E27FC236}">
                <a16:creationId xmlns:a16="http://schemas.microsoft.com/office/drawing/2014/main" id="{89608AB6-D462-54B8-D5A3-63B49432DB7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" y="0"/>
            <a:ext cx="12189149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38E1AD6-2CFB-3B7D-7107-55A15A0900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5495278" y="1899820"/>
            <a:ext cx="4915270" cy="1047489"/>
          </a:xfrm>
        </p:spPr>
        <p:txBody>
          <a:bodyPr anchor="b"/>
          <a:lstStyle>
            <a:lvl1pPr algn="r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 dirty="0"/>
              <a:t>VLOŽTE 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67BC306-4632-DD79-96DF-5EC8235A87C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 hasCustomPrompt="1"/>
          </p:nvPr>
        </p:nvSpPr>
        <p:spPr>
          <a:xfrm>
            <a:off x="5495276" y="3373986"/>
            <a:ext cx="4915271" cy="481690"/>
          </a:xfrm>
        </p:spPr>
        <p:txBody>
          <a:bodyPr>
            <a:normAutofit/>
          </a:bodyPr>
          <a:lstStyle>
            <a:lvl1pPr marL="0" indent="0" algn="r">
              <a:buNone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Vložte jméno a příjmení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65D73D0-CCE0-F1B0-0E73-4A0C78F0ACF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6945575" y="4282507"/>
            <a:ext cx="3464973" cy="379302"/>
          </a:xfrm>
        </p:spPr>
        <p:txBody>
          <a:bodyPr>
            <a:normAutofit/>
          </a:bodyPr>
          <a:lstStyle>
            <a:lvl1pPr marL="0" indent="0" algn="r">
              <a:buNone/>
              <a:defRPr sz="18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cs-CZ" dirty="0"/>
              <a:t>Vložte název akce</a:t>
            </a:r>
          </a:p>
        </p:txBody>
      </p:sp>
      <p:sp>
        <p:nvSpPr>
          <p:cNvPr id="10" name="Zástupný text 4">
            <a:extLst>
              <a:ext uri="{FF2B5EF4-FFF2-40B4-BE49-F238E27FC236}">
                <a16:creationId xmlns:a16="http://schemas.microsoft.com/office/drawing/2014/main" id="{00CD3DCF-F03D-A1B5-23BF-17B5DCDEE5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6474781" y="4953849"/>
            <a:ext cx="3935767" cy="379302"/>
          </a:xfrm>
        </p:spPr>
        <p:txBody>
          <a:bodyPr>
            <a:normAutofit/>
          </a:bodyPr>
          <a:lstStyle>
            <a:lvl1pPr marL="0" indent="0" algn="r">
              <a:buNone/>
              <a:defRPr sz="18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cs-CZ" dirty="0"/>
              <a:t>Vložte název akce | místo akce</a:t>
            </a:r>
          </a:p>
        </p:txBody>
      </p:sp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D56F4465-4A46-1D13-D889-4CD578FDED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5313" y="1597981"/>
            <a:ext cx="3935767" cy="447434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2579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design&#10;&#10;Popis byl vytvořen automaticky se střední mírou spolehlivosti">
            <a:extLst>
              <a:ext uri="{FF2B5EF4-FFF2-40B4-BE49-F238E27FC236}">
                <a16:creationId xmlns:a16="http://schemas.microsoft.com/office/drawing/2014/main" id="{65C594D7-E909-4373-A014-9F4CA4603A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" y="14336"/>
            <a:ext cx="12190574" cy="685880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B80D03D-B3B9-599B-C39E-477318E86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21886"/>
            <a:ext cx="9357360" cy="620296"/>
          </a:xfrm>
        </p:spPr>
        <p:txBody>
          <a:bodyPr/>
          <a:lstStyle>
            <a:lvl1pPr>
              <a:defRPr sz="2800" b="1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Vložte nadpis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5963D2-82F5-B8A4-16DD-30268BC6120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9357360" cy="38205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Zde vložte text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ástupný symbol pro datum 10">
            <a:extLst>
              <a:ext uri="{FF2B5EF4-FFF2-40B4-BE49-F238E27FC236}">
                <a16:creationId xmlns:a16="http://schemas.microsoft.com/office/drawing/2014/main" id="{58E7CB92-D7BE-3BD3-29D8-CA5701DA5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B856B-FD9F-44F8-B524-60FBEB79BF97}" type="datetime1">
              <a:rPr lang="cs-CZ" smtClean="0"/>
              <a:t>21.10.2024</a:t>
            </a:fld>
            <a:endParaRPr lang="cs-CZ" dirty="0"/>
          </a:p>
        </p:txBody>
      </p:sp>
      <p:sp>
        <p:nvSpPr>
          <p:cNvPr id="12" name="Zástupný symbol pro zápatí 11">
            <a:extLst>
              <a:ext uri="{FF2B5EF4-FFF2-40B4-BE49-F238E27FC236}">
                <a16:creationId xmlns:a16="http://schemas.microsoft.com/office/drawing/2014/main" id="{424B9F53-32BE-8E2C-4CC9-295D72849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3" name="Zástupný symbol pro číslo snímku 12">
            <a:extLst>
              <a:ext uri="{FF2B5EF4-FFF2-40B4-BE49-F238E27FC236}">
                <a16:creationId xmlns:a16="http://schemas.microsoft.com/office/drawing/2014/main" id="{786698B9-8608-F16A-932E-295ABF60A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0"/>
            <a:ext cx="1584960" cy="365125"/>
          </a:xfrm>
        </p:spPr>
        <p:txBody>
          <a:bodyPr/>
          <a:lstStyle/>
          <a:p>
            <a:r>
              <a:rPr lang="cs-CZ" dirty="0"/>
              <a:t> </a:t>
            </a:r>
            <a:fld id="{A0ABEBA7-E274-4A45-9DEE-C1AE5ACEA38C}" type="slidenum">
              <a:rPr lang="cs-CZ" smtClean="0"/>
              <a:pPr/>
              <a:t>‹#›</a:t>
            </a:fld>
            <a:r>
              <a:rPr lang="cs-CZ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68707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design&#10;&#10;Popis byl vytvořen automaticky se střední mírou spolehlivosti">
            <a:extLst>
              <a:ext uri="{FF2B5EF4-FFF2-40B4-BE49-F238E27FC236}">
                <a16:creationId xmlns:a16="http://schemas.microsoft.com/office/drawing/2014/main" id="{65C594D7-E909-4373-A014-9F4CA4603A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76"/>
            <a:ext cx="12190574" cy="6858802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B28993-9410-88F4-6B84-E74D9B9E0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2946" y="6356349"/>
            <a:ext cx="542278" cy="365125"/>
          </a:xfrm>
        </p:spPr>
        <p:txBody>
          <a:bodyPr/>
          <a:lstStyle>
            <a:lvl1pPr algn="r">
              <a:defRPr/>
            </a:lvl1pPr>
          </a:lstStyle>
          <a:p>
            <a:fld id="{A0ABEBA7-E274-4A45-9DEE-C1AE5ACEA38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1D1EA0CF-2C6F-FD3E-0961-EB1492823534}"/>
              </a:ext>
            </a:extLst>
          </p:cNvPr>
          <p:cNvSpPr txBox="1">
            <a:spLocks/>
          </p:cNvSpPr>
          <p:nvPr userDrawn="1"/>
        </p:nvSpPr>
        <p:spPr>
          <a:xfrm>
            <a:off x="726426" y="1697718"/>
            <a:ext cx="9518586" cy="5131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2000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-18"/>
            </a:endParaRPr>
          </a:p>
          <a:p>
            <a:pPr algn="l"/>
            <a:endParaRPr lang="cs-CZ" sz="2000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-18"/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87FA8C5E-394D-E7DB-5734-4D18A717F0FC}"/>
              </a:ext>
            </a:extLst>
          </p:cNvPr>
          <p:cNvSpPr txBox="1">
            <a:spLocks/>
          </p:cNvSpPr>
          <p:nvPr userDrawn="1"/>
        </p:nvSpPr>
        <p:spPr>
          <a:xfrm>
            <a:off x="726426" y="1697718"/>
            <a:ext cx="9518586" cy="5131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Montserrat" pitchFamily="2" charset="-18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Montserrat" pitchFamily="2" charset="-18"/>
              <a:ea typeface="+mj-ea"/>
              <a:cs typeface="+mj-cs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C5E2355D-B01D-E132-EBBB-7F8DBEB832D2}"/>
              </a:ext>
            </a:extLst>
          </p:cNvPr>
          <p:cNvSpPr/>
          <p:nvPr userDrawn="1"/>
        </p:nvSpPr>
        <p:spPr>
          <a:xfrm>
            <a:off x="726425" y="736465"/>
            <a:ext cx="2655871" cy="5149430"/>
          </a:xfrm>
          <a:prstGeom prst="rect">
            <a:avLst/>
          </a:prstGeom>
          <a:solidFill>
            <a:srgbClr val="002F4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6BA75ED6-379B-1A70-63E0-CF35774BB4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2154" y="935750"/>
            <a:ext cx="2325209" cy="4444118"/>
          </a:xfrm>
          <a:noFill/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cs-CZ" sz="3100" b="1" dirty="0">
                <a:solidFill>
                  <a:schemeClr val="bg1"/>
                </a:solidFill>
                <a:latin typeface="Montserrat" pitchFamily="2" charset="-18"/>
              </a:rPr>
              <a:t>VLOŽTE NADPIS SNÍMKU</a:t>
            </a:r>
            <a:endParaRPr lang="cs-CZ" sz="3100" dirty="0">
              <a:solidFill>
                <a:schemeClr val="bg1"/>
              </a:solidFill>
            </a:endParaRPr>
          </a:p>
        </p:txBody>
      </p:sp>
      <p:sp>
        <p:nvSpPr>
          <p:cNvPr id="13" name="Zástupný obsah 2">
            <a:extLst>
              <a:ext uri="{FF2B5EF4-FFF2-40B4-BE49-F238E27FC236}">
                <a16:creationId xmlns:a16="http://schemas.microsoft.com/office/drawing/2014/main" id="{EE00CF5D-F949-8094-AADD-7BBDD83F17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88024" y="935749"/>
            <a:ext cx="6807200" cy="495014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marL="0" indent="0">
              <a:lnSpc>
                <a:spcPct val="120000"/>
              </a:lnSpc>
              <a:buNone/>
            </a:pP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-18"/>
              </a:rPr>
              <a:t>Vložte text</a:t>
            </a:r>
          </a:p>
        </p:txBody>
      </p:sp>
      <p:sp>
        <p:nvSpPr>
          <p:cNvPr id="2" name="Zástupný symbol pro datum 10">
            <a:extLst>
              <a:ext uri="{FF2B5EF4-FFF2-40B4-BE49-F238E27FC236}">
                <a16:creationId xmlns:a16="http://schemas.microsoft.com/office/drawing/2014/main" id="{171E8B98-B530-1697-F411-8CAE401768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182F60F-F4A4-4557-8CE0-58470D5C4BFF}" type="datetime1">
              <a:rPr lang="cs-CZ" smtClean="0"/>
              <a:t>21.10.2024</a:t>
            </a:fld>
            <a:endParaRPr lang="cs-CZ" dirty="0"/>
          </a:p>
        </p:txBody>
      </p:sp>
      <p:sp>
        <p:nvSpPr>
          <p:cNvPr id="3" name="Zástupný symbol pro zápatí 11">
            <a:extLst>
              <a:ext uri="{FF2B5EF4-FFF2-40B4-BE49-F238E27FC236}">
                <a16:creationId xmlns:a16="http://schemas.microsoft.com/office/drawing/2014/main" id="{FD4304FB-F493-DD53-2FAC-4C196EF96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1015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adpis a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design&#10;&#10;Popis byl vytvořen automaticky se střední mírou spolehlivosti">
            <a:extLst>
              <a:ext uri="{FF2B5EF4-FFF2-40B4-BE49-F238E27FC236}">
                <a16:creationId xmlns:a16="http://schemas.microsoft.com/office/drawing/2014/main" id="{6FE4E6B8-F1D0-18E1-376F-2689B4A306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" y="0"/>
            <a:ext cx="12190574" cy="685880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04781E2-C78C-CA98-E316-060EBA94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55807"/>
            <a:ext cx="9530918" cy="655807"/>
          </a:xfrm>
        </p:spPr>
        <p:txBody>
          <a:bodyPr/>
          <a:lstStyle>
            <a:lvl1pPr>
              <a:defRPr sz="2800" b="1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Zde vložte nadpis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891246-7AC9-27E3-CDB6-D59D908CA6C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4497279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Zde vložte text…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019470F-84E2-30B2-05E2-DCBCA6E7A82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17219" y="1825625"/>
            <a:ext cx="4651899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Zde vložte text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A5EA6B4-16E7-B585-D12A-ECDA4B0B7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0946" y="6356350"/>
            <a:ext cx="568172" cy="365125"/>
          </a:xfrm>
        </p:spPr>
        <p:txBody>
          <a:bodyPr/>
          <a:lstStyle>
            <a:lvl1pPr algn="r">
              <a:defRPr/>
            </a:lvl1pPr>
          </a:lstStyle>
          <a:p>
            <a:fld id="{A0ABEBA7-E274-4A45-9DEE-C1AE5ACEA38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datum 10">
            <a:extLst>
              <a:ext uri="{FF2B5EF4-FFF2-40B4-BE49-F238E27FC236}">
                <a16:creationId xmlns:a16="http://schemas.microsoft.com/office/drawing/2014/main" id="{386DEF05-E20B-59EB-9B7E-8C692E6C4B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D462AB6-B0A4-4C66-AAD2-9FC42D76BB6A}" type="datetime1">
              <a:rPr lang="cs-CZ" smtClean="0"/>
              <a:t>21.10.2024</a:t>
            </a:fld>
            <a:endParaRPr lang="cs-CZ" dirty="0"/>
          </a:p>
        </p:txBody>
      </p:sp>
      <p:sp>
        <p:nvSpPr>
          <p:cNvPr id="10" name="Zástupný symbol pro zápatí 11">
            <a:extLst>
              <a:ext uri="{FF2B5EF4-FFF2-40B4-BE49-F238E27FC236}">
                <a16:creationId xmlns:a16="http://schemas.microsoft.com/office/drawing/2014/main" id="{4A85D3D8-E46A-6AD5-3E4A-03F26A861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447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xt a obráz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design&#10;&#10;Popis byl vytvořen automaticky se střední mírou spolehlivosti">
            <a:extLst>
              <a:ext uri="{FF2B5EF4-FFF2-40B4-BE49-F238E27FC236}">
                <a16:creationId xmlns:a16="http://schemas.microsoft.com/office/drawing/2014/main" id="{13FD36A8-6218-E751-DECC-6C35BBC3AB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02"/>
            <a:ext cx="12190574" cy="685880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085A186-17AF-583A-F987-F6D57B2D5E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05856" y="543464"/>
            <a:ext cx="4659101" cy="1043126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Zde vložit nadpis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C566719-FF9C-1498-E4D6-511F33CF44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543464"/>
            <a:ext cx="4209288" cy="54667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60E2C75-42F0-BADF-C638-4309A642E4E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705856" y="1906286"/>
            <a:ext cx="4659101" cy="410389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Zde vložit text</a:t>
            </a:r>
          </a:p>
        </p:txBody>
      </p:sp>
      <p:sp>
        <p:nvSpPr>
          <p:cNvPr id="10" name="Zástupný symbol pro číslo snímku 6">
            <a:extLst>
              <a:ext uri="{FF2B5EF4-FFF2-40B4-BE49-F238E27FC236}">
                <a16:creationId xmlns:a16="http://schemas.microsoft.com/office/drawing/2014/main" id="{B0917A28-CD84-F296-4FE5-0B6AF2FBA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0946" y="6356350"/>
            <a:ext cx="568172" cy="365125"/>
          </a:xfrm>
        </p:spPr>
        <p:txBody>
          <a:bodyPr/>
          <a:lstStyle>
            <a:lvl1pPr algn="r">
              <a:defRPr/>
            </a:lvl1pPr>
          </a:lstStyle>
          <a:p>
            <a:fld id="{A0ABEBA7-E274-4A45-9DEE-C1AE5ACEA38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datum 10">
            <a:extLst>
              <a:ext uri="{FF2B5EF4-FFF2-40B4-BE49-F238E27FC236}">
                <a16:creationId xmlns:a16="http://schemas.microsoft.com/office/drawing/2014/main" id="{81492547-CDE8-7B58-24F6-AA313A414B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D5F888D-4200-4089-AD89-F8913B0A9011}" type="datetime1">
              <a:rPr lang="cs-CZ" smtClean="0"/>
              <a:t>21.10.2024</a:t>
            </a:fld>
            <a:endParaRPr lang="cs-CZ" dirty="0"/>
          </a:p>
        </p:txBody>
      </p:sp>
      <p:sp>
        <p:nvSpPr>
          <p:cNvPr id="12" name="Zástupný symbol pro zápatí 11">
            <a:extLst>
              <a:ext uri="{FF2B5EF4-FFF2-40B4-BE49-F238E27FC236}">
                <a16:creationId xmlns:a16="http://schemas.microsoft.com/office/drawing/2014/main" id="{7F699FA3-EA18-F6C3-8AD9-7EFAD9982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9014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xt a obráze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design&#10;&#10;Popis byl vytvořen automaticky se střední mírou spolehlivosti">
            <a:extLst>
              <a:ext uri="{FF2B5EF4-FFF2-40B4-BE49-F238E27FC236}">
                <a16:creationId xmlns:a16="http://schemas.microsoft.com/office/drawing/2014/main" id="{13FD36A8-6218-E751-DECC-6C35BBC3AB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02"/>
            <a:ext cx="12190574" cy="685880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085A186-17AF-583A-F987-F6D57B2D5E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543464"/>
            <a:ext cx="9752309" cy="617824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Zde vložit nadpis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C566719-FF9C-1498-E4D6-511F33CF44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12647" y="3758184"/>
            <a:ext cx="9752309" cy="2378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60E2C75-42F0-BADF-C638-4309A642E4E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12648" y="1581912"/>
            <a:ext cx="9752309" cy="18470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Zde vložit text</a:t>
            </a:r>
          </a:p>
        </p:txBody>
      </p:sp>
      <p:sp>
        <p:nvSpPr>
          <p:cNvPr id="10" name="Zástupný symbol pro číslo snímku 6">
            <a:extLst>
              <a:ext uri="{FF2B5EF4-FFF2-40B4-BE49-F238E27FC236}">
                <a16:creationId xmlns:a16="http://schemas.microsoft.com/office/drawing/2014/main" id="{8424786E-54DA-F424-AA96-AF384047F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0946" y="6356350"/>
            <a:ext cx="568172" cy="365125"/>
          </a:xfrm>
        </p:spPr>
        <p:txBody>
          <a:bodyPr/>
          <a:lstStyle>
            <a:lvl1pPr algn="r">
              <a:defRPr/>
            </a:lvl1pPr>
          </a:lstStyle>
          <a:p>
            <a:fld id="{A0ABEBA7-E274-4A45-9DEE-C1AE5ACEA38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datum 10">
            <a:extLst>
              <a:ext uri="{FF2B5EF4-FFF2-40B4-BE49-F238E27FC236}">
                <a16:creationId xmlns:a16="http://schemas.microsoft.com/office/drawing/2014/main" id="{D5143606-A784-6FD7-1FBF-83231FC1DF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EE460AD-5E9F-4858-B1A6-D5E41F3CD9F6}" type="datetime1">
              <a:rPr lang="cs-CZ" smtClean="0"/>
              <a:t>21.10.2024</a:t>
            </a:fld>
            <a:endParaRPr lang="cs-CZ" dirty="0"/>
          </a:p>
        </p:txBody>
      </p:sp>
      <p:sp>
        <p:nvSpPr>
          <p:cNvPr id="12" name="Zástupný symbol pro zápatí 11">
            <a:extLst>
              <a:ext uri="{FF2B5EF4-FFF2-40B4-BE49-F238E27FC236}">
                <a16:creationId xmlns:a16="http://schemas.microsoft.com/office/drawing/2014/main" id="{D9947886-636A-5A61-FDA5-D7D4250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345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 obráze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design&#10;&#10;Popis byl vytvořen automaticky se střední mírou spolehlivosti">
            <a:extLst>
              <a:ext uri="{FF2B5EF4-FFF2-40B4-BE49-F238E27FC236}">
                <a16:creationId xmlns:a16="http://schemas.microsoft.com/office/drawing/2014/main" id="{13FD36A8-6218-E751-DECC-6C35BBC3AB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02"/>
            <a:ext cx="12190574" cy="685880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085A186-17AF-583A-F987-F6D57B2D5E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543464"/>
            <a:ext cx="9752309" cy="617824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Zde vložit nadpis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C566719-FF9C-1498-E4D6-511F33CF44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12647" y="1517904"/>
            <a:ext cx="9752309" cy="46182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8" name="Zástupný symbol pro číslo snímku 6">
            <a:extLst>
              <a:ext uri="{FF2B5EF4-FFF2-40B4-BE49-F238E27FC236}">
                <a16:creationId xmlns:a16="http://schemas.microsoft.com/office/drawing/2014/main" id="{BEB0ADF4-E70F-E480-29CA-D728260C1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0946" y="6356350"/>
            <a:ext cx="568172" cy="365125"/>
          </a:xfrm>
        </p:spPr>
        <p:txBody>
          <a:bodyPr/>
          <a:lstStyle>
            <a:lvl1pPr algn="r">
              <a:defRPr/>
            </a:lvl1pPr>
          </a:lstStyle>
          <a:p>
            <a:fld id="{A0ABEBA7-E274-4A45-9DEE-C1AE5ACEA38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datum 10">
            <a:extLst>
              <a:ext uri="{FF2B5EF4-FFF2-40B4-BE49-F238E27FC236}">
                <a16:creationId xmlns:a16="http://schemas.microsoft.com/office/drawing/2014/main" id="{49230374-B7CB-641A-D7BD-82B807D527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47E0BEE-1BF2-4241-808D-0BED3841C810}" type="datetime1">
              <a:rPr lang="cs-CZ" smtClean="0"/>
              <a:t>21.10.2024</a:t>
            </a:fld>
            <a:endParaRPr lang="cs-CZ" dirty="0"/>
          </a:p>
        </p:txBody>
      </p:sp>
      <p:sp>
        <p:nvSpPr>
          <p:cNvPr id="11" name="Zástupný symbol pro zápatí 11">
            <a:extLst>
              <a:ext uri="{FF2B5EF4-FFF2-40B4-BE49-F238E27FC236}">
                <a16:creationId xmlns:a16="http://schemas.microsoft.com/office/drawing/2014/main" id="{4D34258F-201A-7F2F-DA9F-5B1B2AF5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6395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zorový celý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boty, lehká atletika, venku, sport&#10;&#10;Popis byl vytvořen automaticky">
            <a:extLst>
              <a:ext uri="{FF2B5EF4-FFF2-40B4-BE49-F238E27FC236}">
                <a16:creationId xmlns:a16="http://schemas.microsoft.com/office/drawing/2014/main" id="{97527EAB-2430-A6F2-5AA6-EA8D3FA20A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2"/>
          <a:stretch/>
        </p:blipFill>
        <p:spPr>
          <a:xfrm>
            <a:off x="0" y="0"/>
            <a:ext cx="11292396" cy="6857197"/>
          </a:xfrm>
          <a:prstGeom prst="rect">
            <a:avLst/>
          </a:prstGeom>
        </p:spPr>
      </p:pic>
      <p:pic>
        <p:nvPicPr>
          <p:cNvPr id="7" name="Obrázek 6" descr="Obsah obrázku snímek obrazovky, text, Grafika, design&#10;&#10;Popis byl vytvořen automaticky">
            <a:extLst>
              <a:ext uri="{FF2B5EF4-FFF2-40B4-BE49-F238E27FC236}">
                <a16:creationId xmlns:a16="http://schemas.microsoft.com/office/drawing/2014/main" id="{C30CA496-0C36-DA2B-9A69-6B188DD8DB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3"/>
            <a:ext cx="12190576" cy="6858803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A5B9E74-9917-239D-E4C0-3CC56D1D5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0027" y="6258696"/>
            <a:ext cx="5149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ABEBA7-E274-4A45-9DEE-C1AE5ACEA3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971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ADFCDAA-92F8-EDAA-D486-370962718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42E4760-D9FE-EEF9-6A94-20196DF40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05FD08-3B94-937F-18F3-7E3EDCED17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  <a:latin typeface="Montserrat" pitchFamily="2" charset="-18"/>
              </a:defRPr>
            </a:lvl1pPr>
          </a:lstStyle>
          <a:p>
            <a:fld id="{93570B06-AD3A-46CB-AB14-FA13C01A7354}" type="datetime1">
              <a:rPr lang="cs-CZ" smtClean="0"/>
              <a:t>21.10.2024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B40D12-E1B1-413A-214E-2E68D766EE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tx1">
                    <a:tint val="75000"/>
                  </a:schemeClr>
                </a:solidFill>
                <a:latin typeface="Montserrat" pitchFamily="2" charset="-18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B4B01B-C6F9-A73F-144E-02992B519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069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-18"/>
              </a:defRPr>
            </a:lvl1pPr>
          </a:lstStyle>
          <a:p>
            <a:r>
              <a:rPr lang="cs-CZ" dirty="0"/>
              <a:t> </a:t>
            </a:r>
            <a:fld id="{A0ABEBA7-E274-4A45-9DEE-C1AE5ACEA38C}" type="slidenum">
              <a:rPr lang="cs-CZ" smtClean="0"/>
              <a:pPr/>
              <a:t>‹#›</a:t>
            </a:fld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417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61" r:id="rId4"/>
    <p:sldLayoutId id="2147483652" r:id="rId5"/>
    <p:sldLayoutId id="2147483657" r:id="rId6"/>
    <p:sldLayoutId id="2147483662" r:id="rId7"/>
    <p:sldLayoutId id="2147483663" r:id="rId8"/>
    <p:sldLayoutId id="2147483654" r:id="rId9"/>
    <p:sldLayoutId id="2147483664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50000"/>
              <a:lumOff val="50000"/>
            </a:schemeClr>
          </a:solidFill>
          <a:latin typeface="Montserrat" pitchFamily="2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Montserrat" pitchFamily="2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Montserrat" pitchFamily="2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Montserrat" pitchFamily="2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Montserrat" pitchFamily="2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Montserrat" pitchFamily="2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ACA5FA-68C3-AB2B-B37D-EB17DCE7E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6548" y="1911744"/>
            <a:ext cx="9411088" cy="863354"/>
          </a:xfrm>
        </p:spPr>
        <p:txBody>
          <a:bodyPr>
            <a:normAutofit fontScale="90000"/>
          </a:bodyPr>
          <a:lstStyle/>
          <a:p>
            <a:r>
              <a:rPr lang="cs-CZ" altLang="cs-CZ" dirty="0" err="1">
                <a:latin typeface="Times New Roman" panose="02020603050405020304" pitchFamily="18" charset="0"/>
              </a:rPr>
              <a:t>Clinical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</a:rPr>
              <a:t>effectiveness</a:t>
            </a:r>
            <a:r>
              <a:rPr lang="cs-CZ" altLang="cs-CZ" dirty="0">
                <a:latin typeface="Times New Roman" panose="02020603050405020304" pitchFamily="18" charset="0"/>
              </a:rPr>
              <a:t> </a:t>
            </a:r>
            <a:br>
              <a:rPr lang="cs-CZ" altLang="cs-CZ" dirty="0">
                <a:latin typeface="Times New Roman" panose="02020603050405020304" pitchFamily="18" charset="0"/>
              </a:rPr>
            </a:br>
            <a:r>
              <a:rPr lang="cs-CZ" altLang="cs-CZ" dirty="0">
                <a:latin typeface="Times New Roman" panose="02020603050405020304" pitchFamily="18" charset="0"/>
              </a:rPr>
              <a:t>Testing and EBP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7BFE68A-5761-B09E-7058-B9986EC333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6548" y="2947310"/>
            <a:ext cx="9144000" cy="118654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Martin Musálek</a:t>
            </a:r>
          </a:p>
          <a:p>
            <a:r>
              <a:rPr lang="cs-CZ" sz="2000" dirty="0"/>
              <a:t>Charles University</a:t>
            </a:r>
          </a:p>
          <a:p>
            <a:r>
              <a:rPr lang="cs-CZ" sz="2000" dirty="0" err="1"/>
              <a:t>Faculty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Physical</a:t>
            </a:r>
            <a:r>
              <a:rPr lang="cs-CZ" sz="2000" dirty="0"/>
              <a:t> </a:t>
            </a:r>
            <a:r>
              <a:rPr lang="cs-CZ" sz="2000" dirty="0" err="1"/>
              <a:t>Education</a:t>
            </a:r>
            <a:r>
              <a:rPr lang="cs-CZ" sz="2000" dirty="0"/>
              <a:t> and Sport</a:t>
            </a:r>
          </a:p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8F96E6E-196C-B671-32A5-1BFAFAA1E8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BIP program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4DBD761-D07F-378C-35E6-D381440605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FTVS, 21.10.2024</a:t>
            </a:r>
          </a:p>
        </p:txBody>
      </p:sp>
    </p:spTree>
    <p:extLst>
      <p:ext uri="{BB962C8B-B14F-4D97-AF65-F5344CB8AC3E}">
        <p14:creationId xmlns:p14="http://schemas.microsoft.com/office/powerpoint/2010/main" val="3484868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168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870D1040-A642-A293-C3F7-FAF2A8DED4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aim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presentation</a:t>
            </a:r>
            <a:endParaRPr lang="en-US" alt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67D44E-84C9-1AF4-06C8-608C33D2AE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Importance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EBP in </a:t>
            </a: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physiotherapy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rehabilitation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weaknesess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strength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monitoring </a:t>
            </a: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tool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Principles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Diagnostic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Cause - </a:t>
            </a: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Intervention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(DCCI)</a:t>
            </a:r>
          </a:p>
          <a:p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Implications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overlooking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EBP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239FD5FC-D529-42CA-F0B8-71FE5C8244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err="1"/>
              <a:t>Introduction</a:t>
            </a:r>
            <a:r>
              <a:rPr lang="cs-CZ" altLang="en-US" dirty="0"/>
              <a:t>:</a:t>
            </a:r>
            <a:endParaRPr lang="en-US" altLang="en-US" dirty="0"/>
          </a:p>
        </p:txBody>
      </p:sp>
      <p:sp>
        <p:nvSpPr>
          <p:cNvPr id="7171" name="Zástupný obsah 2">
            <a:extLst>
              <a:ext uri="{FF2B5EF4-FFF2-40B4-BE49-F238E27FC236}">
                <a16:creationId xmlns:a16="http://schemas.microsoft.com/office/drawing/2014/main" id="{D21F40B8-87A2-A740-0DF8-C55AA1716D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9357360" cy="455391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altLang="en-US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Systematic</a:t>
            </a:r>
            <a:r>
              <a:rPr lang="cs-CZ" altLang="en-US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reviews</a:t>
            </a:r>
            <a:r>
              <a:rPr lang="cs-CZ" altLang="en-US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and meta-</a:t>
            </a:r>
            <a:r>
              <a:rPr lang="cs-CZ" altLang="en-US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analysis</a:t>
            </a:r>
            <a:r>
              <a:rPr lang="cs-CZ" altLang="en-US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showed</a:t>
            </a:r>
            <a:r>
              <a:rPr lang="cs-CZ" altLang="en-US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that</a:t>
            </a:r>
            <a:r>
              <a:rPr lang="cs-CZ" altLang="en-US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disciplines</a:t>
            </a:r>
            <a:r>
              <a:rPr lang="cs-CZ" altLang="en-US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like</a:t>
            </a:r>
            <a:r>
              <a:rPr lang="cs-CZ" altLang="en-US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psychotherapists</a:t>
            </a:r>
            <a:r>
              <a:rPr lang="cs-CZ" altLang="en-US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, </a:t>
            </a:r>
            <a:r>
              <a:rPr lang="cs-CZ" altLang="en-US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or</a:t>
            </a:r>
            <a:r>
              <a:rPr lang="cs-CZ" altLang="en-US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physiotherpists</a:t>
            </a:r>
            <a:r>
              <a:rPr lang="cs-CZ" altLang="en-US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underestimate</a:t>
            </a:r>
            <a:r>
              <a:rPr lang="cs-CZ" altLang="en-US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EBP (</a:t>
            </a:r>
            <a:r>
              <a:rPr lang="it-IT" dirty="0">
                <a:latin typeface="Bookman Old Style" panose="02050604050505020204" pitchFamily="18" charset="0"/>
              </a:rPr>
              <a:t>Paci, Faedda, Ugolini, &amp; Pellicciari,2021</a:t>
            </a:r>
            <a:r>
              <a:rPr lang="cs-CZ" dirty="0">
                <a:latin typeface="Bookman Old Style" panose="02050604050505020204" pitchFamily="18" charset="0"/>
              </a:rPr>
              <a:t>; </a:t>
            </a:r>
            <a:r>
              <a:rPr lang="en-US" dirty="0">
                <a:latin typeface="Bookman Old Style" panose="02050604050505020204" pitchFamily="18" charset="0"/>
              </a:rPr>
              <a:t>Lilienfeld</a:t>
            </a:r>
            <a:r>
              <a:rPr lang="cs-CZ" dirty="0">
                <a:latin typeface="Bookman Old Style" panose="02050604050505020204" pitchFamily="18" charset="0"/>
              </a:rPr>
              <a:t> et al., 2013)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dirty="0">
              <a:latin typeface="Bookman Old Style" panose="020506040505050202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altLang="en-US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At Google </a:t>
            </a:r>
            <a:r>
              <a:rPr lang="cs-CZ" altLang="en-US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scholar</a:t>
            </a:r>
            <a:r>
              <a:rPr lang="cs-CZ" altLang="en-US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we</a:t>
            </a:r>
            <a:r>
              <a:rPr lang="cs-CZ" altLang="en-US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have</a:t>
            </a:r>
            <a:r>
              <a:rPr lang="cs-CZ" altLang="en-US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more </a:t>
            </a:r>
            <a:r>
              <a:rPr lang="cs-CZ" altLang="en-US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than</a:t>
            </a:r>
            <a:r>
              <a:rPr lang="cs-CZ" altLang="en-US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1 040 000 </a:t>
            </a:r>
            <a:r>
              <a:rPr lang="cs-CZ" altLang="en-US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sources</a:t>
            </a:r>
            <a:r>
              <a:rPr lang="cs-CZ" altLang="en-US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related</a:t>
            </a:r>
            <a:r>
              <a:rPr lang="cs-CZ" altLang="en-US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to evidence </a:t>
            </a:r>
            <a:r>
              <a:rPr lang="cs-CZ" altLang="en-US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based</a:t>
            </a:r>
            <a:r>
              <a:rPr lang="cs-CZ" altLang="en-US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practice</a:t>
            </a:r>
            <a:r>
              <a:rPr lang="cs-CZ" altLang="en-US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in </a:t>
            </a:r>
            <a:r>
              <a:rPr lang="cs-CZ" altLang="en-US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physiotherapy</a:t>
            </a:r>
            <a:r>
              <a:rPr lang="cs-CZ" altLang="en-US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and </a:t>
            </a:r>
            <a:r>
              <a:rPr lang="cs-CZ" altLang="en-US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rehabilitation</a:t>
            </a:r>
            <a:endParaRPr lang="cs-CZ" altLang="en-US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altLang="en-US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altLang="en-US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Those</a:t>
            </a:r>
            <a:r>
              <a:rPr lang="cs-CZ" altLang="en-US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sources</a:t>
            </a:r>
            <a:r>
              <a:rPr lang="cs-CZ" altLang="en-US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generally</a:t>
            </a:r>
            <a:r>
              <a:rPr lang="cs-CZ" altLang="en-US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point on: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altLang="en-US" sz="26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High</a:t>
            </a:r>
            <a:r>
              <a:rPr lang="cs-CZ" altLang="en-US" sz="2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sz="26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quality</a:t>
            </a:r>
            <a:r>
              <a:rPr lang="cs-CZ" altLang="en-US" sz="2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sz="26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clinical</a:t>
            </a:r>
            <a:r>
              <a:rPr lang="cs-CZ" altLang="en-US" sz="2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sz="26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research</a:t>
            </a:r>
            <a:r>
              <a:rPr lang="cs-CZ" altLang="en-US" sz="2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(and </a:t>
            </a:r>
            <a:r>
              <a:rPr lang="cs-CZ" altLang="en-US" sz="26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practice</a:t>
            </a:r>
            <a:r>
              <a:rPr lang="cs-CZ" altLang="en-US" sz="2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as </a:t>
            </a:r>
            <a:r>
              <a:rPr lang="cs-CZ" altLang="en-US" sz="26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well</a:t>
            </a:r>
            <a:r>
              <a:rPr lang="cs-CZ" altLang="en-US" sz="2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altLang="en-US" sz="26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Clinical</a:t>
            </a:r>
            <a:r>
              <a:rPr lang="cs-CZ" altLang="en-US" sz="2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sz="26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decision</a:t>
            </a:r>
            <a:r>
              <a:rPr lang="cs-CZ" altLang="en-US" sz="2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altLang="en-US" sz="26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Effects</a:t>
            </a:r>
            <a:r>
              <a:rPr lang="cs-CZ" altLang="en-US" sz="2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sz="26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of</a:t>
            </a:r>
            <a:r>
              <a:rPr lang="cs-CZ" altLang="en-US" sz="2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sz="26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intervetions</a:t>
            </a:r>
            <a:endParaRPr lang="cs-CZ" altLang="en-US" sz="26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altLang="en-US" sz="26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Diagnostic</a:t>
            </a:r>
            <a:r>
              <a:rPr lang="cs-CZ" altLang="en-US" sz="2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sz="26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quality</a:t>
            </a:r>
            <a:r>
              <a:rPr lang="cs-CZ" altLang="en-US" sz="2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sz="26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of</a:t>
            </a:r>
            <a:r>
              <a:rPr lang="cs-CZ" altLang="en-US" sz="2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sz="26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tools</a:t>
            </a:r>
            <a:r>
              <a:rPr lang="cs-CZ" altLang="en-US" sz="2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>
                <a:latin typeface="Bookman Old Style" panose="02050604050505020204" pitchFamily="18" charset="0"/>
              </a:rPr>
              <a:t>Herbert, </a:t>
            </a:r>
            <a:r>
              <a:rPr lang="en-US" sz="2600" dirty="0" err="1">
                <a:latin typeface="Bookman Old Style" panose="02050604050505020204" pitchFamily="18" charset="0"/>
              </a:rPr>
              <a:t>Jamtvedt</a:t>
            </a:r>
            <a:r>
              <a:rPr lang="en-US" sz="2600" dirty="0">
                <a:latin typeface="Bookman Old Style" panose="02050604050505020204" pitchFamily="18" charset="0"/>
              </a:rPr>
              <a:t>, Hagen &amp; Elkins, 2022</a:t>
            </a:r>
            <a:r>
              <a:rPr lang="cs-CZ" sz="2600" dirty="0">
                <a:latin typeface="Bookman Old Style" panose="02050604050505020204" pitchFamily="18" charset="0"/>
              </a:rPr>
              <a:t>; </a:t>
            </a:r>
            <a:r>
              <a:rPr lang="en-US" sz="2600" dirty="0">
                <a:latin typeface="Bookman Old Style" panose="02050604050505020204" pitchFamily="18" charset="0"/>
              </a:rPr>
              <a:t>Law &amp; </a:t>
            </a:r>
            <a:r>
              <a:rPr lang="en-US" sz="2600" dirty="0" err="1">
                <a:latin typeface="Bookman Old Style" panose="02050604050505020204" pitchFamily="18" charset="0"/>
              </a:rPr>
              <a:t>MacDermid</a:t>
            </a:r>
            <a:r>
              <a:rPr lang="en-US" sz="2600" dirty="0">
                <a:latin typeface="Bookman Old Style" panose="02050604050505020204" pitchFamily="18" charset="0"/>
              </a:rPr>
              <a:t>, 2024). </a:t>
            </a:r>
            <a:endParaRPr lang="cs-CZ" sz="2600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33C792-16C1-FB0E-2448-B4A8F25F6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Implications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EB0A77-01E3-69F5-442D-86F54EC98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AutoNum type="alphaLcParenR"/>
            </a:pPr>
            <a:r>
              <a:rPr lang="en-US" dirty="0"/>
              <a:t>naïve realism, which can lead clinicians to conclude erroneously that client change is due to an intervention itself rather than to a host of competing explanations</a:t>
            </a:r>
            <a:endParaRPr lang="cs-CZ" dirty="0"/>
          </a:p>
          <a:p>
            <a:pPr marL="514350" indent="-514350">
              <a:buAutoNum type="alphaLcParenR"/>
            </a:pPr>
            <a:r>
              <a:rPr lang="en-US" dirty="0"/>
              <a:t>deep-seated misconceptions regarding human nature (e.g., mistaken beliefs regarding the causal primacy of early experiences) that can hinder the adoption of evidence-based treatments; </a:t>
            </a:r>
            <a:endParaRPr lang="cs-CZ" dirty="0"/>
          </a:p>
          <a:p>
            <a:pPr marL="514350" indent="-514350">
              <a:buAutoNum type="alphaLcParenR"/>
            </a:pPr>
            <a:r>
              <a:rPr lang="en-US" dirty="0"/>
              <a:t>statistical misunderstandings regarding the application of group probabilities to individuals</a:t>
            </a:r>
            <a:endParaRPr lang="cs-CZ" dirty="0"/>
          </a:p>
          <a:p>
            <a:pPr marL="514350" indent="-514350">
              <a:buAutoNum type="alphaLcParenR"/>
            </a:pPr>
            <a:r>
              <a:rPr lang="en-US" dirty="0"/>
              <a:t>erroneous apportioning of the burden of proof on skeptics rather than proponents of untested therapies</a:t>
            </a:r>
            <a:endParaRPr lang="cs-CZ" dirty="0"/>
          </a:p>
          <a:p>
            <a:pPr marL="514350" indent="-514350">
              <a:buAutoNum type="alphaLcParenR"/>
            </a:pPr>
            <a:r>
              <a:rPr lang="en-US" dirty="0"/>
              <a:t>widespread mischaracterizations of what EBP entails</a:t>
            </a:r>
            <a:endParaRPr lang="cs-CZ" dirty="0"/>
          </a:p>
          <a:p>
            <a:pPr marL="514350" indent="-514350">
              <a:buAutoNum type="alphaLcParenR"/>
            </a:pPr>
            <a:r>
              <a:rPr lang="en-US" dirty="0"/>
              <a:t>pragmatic, educational, and attitudinal obstacles, such as the discomfort of many practitioners with evaluating the increasingly technical outcome literature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8DD37C-437A-D010-E2AE-0A34DE806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B856B-FD9F-44F8-B524-60FBEB79BF97}" type="datetime1">
              <a:rPr lang="cs-CZ" smtClean="0"/>
              <a:t>21.10.2024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38DF3E-68A0-C676-65AA-B82496EF1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8D66F3-4F6D-64AB-0F0B-F96CD4C9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/>
              <a:t> </a:t>
            </a:r>
            <a:fld id="{A0ABEBA7-E274-4A45-9DEE-C1AE5ACEA38C}" type="slidenum">
              <a:rPr lang="cs-CZ" smtClean="0"/>
              <a:pPr/>
              <a:t>4</a:t>
            </a:fld>
            <a:r>
              <a:rPr lang="cs-CZ"/>
              <a:t>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465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4BD58B-0910-CFC9-8013-F2BB117CC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biggest</a:t>
            </a:r>
            <a:r>
              <a:rPr lang="cs-CZ" dirty="0"/>
              <a:t> </a:t>
            </a:r>
            <a:r>
              <a:rPr lang="cs-CZ" dirty="0" err="1"/>
              <a:t>issues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D07C90-8BED-6ADF-FDBD-D9DB73FCA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err="1">
                <a:latin typeface="Bookman Old Style" panose="02050604050505020204" pitchFamily="18" charset="0"/>
              </a:rPr>
              <a:t>Overlooking</a:t>
            </a:r>
            <a:r>
              <a:rPr lang="cs-CZ" sz="2000" dirty="0">
                <a:latin typeface="Bookman Old Style" panose="02050604050505020204" pitchFamily="18" charset="0"/>
              </a:rPr>
              <a:t> </a:t>
            </a:r>
            <a:r>
              <a:rPr lang="cs-CZ" sz="2000" dirty="0" err="1">
                <a:latin typeface="Bookman Old Style" panose="02050604050505020204" pitchFamily="18" charset="0"/>
              </a:rPr>
              <a:t>diagnostic</a:t>
            </a:r>
            <a:r>
              <a:rPr lang="cs-CZ" sz="2000" dirty="0">
                <a:latin typeface="Bookman Old Style" panose="02050604050505020204" pitchFamily="18" charset="0"/>
              </a:rPr>
              <a:t> </a:t>
            </a:r>
            <a:r>
              <a:rPr lang="cs-CZ" sz="2000" dirty="0" err="1">
                <a:latin typeface="Bookman Old Style" panose="02050604050505020204" pitchFamily="18" charset="0"/>
              </a:rPr>
              <a:t>quality</a:t>
            </a:r>
            <a:r>
              <a:rPr lang="cs-CZ" sz="2000" dirty="0">
                <a:latin typeface="Bookman Old Style" panose="02050604050505020204" pitchFamily="18" charset="0"/>
              </a:rPr>
              <a:t> </a:t>
            </a:r>
          </a:p>
          <a:p>
            <a:endParaRPr lang="cs-CZ" sz="2000" dirty="0">
              <a:latin typeface="Bookman Old Style" panose="02050604050505020204" pitchFamily="18" charset="0"/>
            </a:endParaRPr>
          </a:p>
          <a:p>
            <a:r>
              <a:rPr lang="cs-CZ" sz="2000" dirty="0">
                <a:latin typeface="Bookman Old Style" panose="02050604050505020204" pitchFamily="18" charset="0"/>
              </a:rPr>
              <a:t>Validity</a:t>
            </a:r>
          </a:p>
          <a:p>
            <a:endParaRPr lang="cs-CZ" sz="2000" dirty="0">
              <a:latin typeface="Bookman Old Style" panose="02050604050505020204" pitchFamily="18" charset="0"/>
            </a:endParaRPr>
          </a:p>
          <a:p>
            <a:r>
              <a:rPr lang="cs-CZ" sz="2000" dirty="0">
                <a:latin typeface="Bookman Old Style" panose="02050604050505020204" pitchFamily="18" charset="0"/>
              </a:rPr>
              <a:t>Reliability</a:t>
            </a:r>
          </a:p>
          <a:p>
            <a:endParaRPr lang="cs-CZ" sz="2000" dirty="0">
              <a:latin typeface="Bookman Old Style" panose="02050604050505020204" pitchFamily="18" charset="0"/>
            </a:endParaRPr>
          </a:p>
          <a:p>
            <a:r>
              <a:rPr lang="cs-CZ" sz="2000" dirty="0" err="1">
                <a:latin typeface="Bookman Old Style" panose="02050604050505020204" pitchFamily="18" charset="0"/>
              </a:rPr>
              <a:t>Objectivity</a:t>
            </a:r>
            <a:endParaRPr lang="cs-CZ" sz="2000" dirty="0">
              <a:latin typeface="Bookman Old Style" panose="02050604050505020204" pitchFamily="18" charset="0"/>
            </a:endParaRPr>
          </a:p>
          <a:p>
            <a:endParaRPr lang="cs-CZ" sz="2000" dirty="0">
              <a:latin typeface="Bookman Old Style" panose="02050604050505020204" pitchFamily="18" charset="0"/>
            </a:endParaRPr>
          </a:p>
          <a:p>
            <a:r>
              <a:rPr lang="cs-CZ" sz="2000" dirty="0">
                <a:latin typeface="Bookman Old Style" panose="02050604050505020204" pitchFamily="18" charset="0"/>
              </a:rPr>
              <a:t>Sensitivity and specificity</a:t>
            </a:r>
            <a:endParaRPr lang="en-US" sz="2000" dirty="0">
              <a:latin typeface="Bookman Old Style" panose="02050604050505020204" pitchFamily="18" charset="0"/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D5DA93-B6FA-73BA-9750-9CF13F044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B856B-FD9F-44F8-B524-60FBEB79BF97}" type="datetime1">
              <a:rPr lang="cs-CZ" smtClean="0"/>
              <a:t>21.10.2024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66BA73A-27DA-A886-FDE4-F68CD99AB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8205029-5C7F-0A2E-4060-7EE70E73D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/>
              <a:t> </a:t>
            </a:r>
            <a:fld id="{A0ABEBA7-E274-4A45-9DEE-C1AE5ACEA38C}" type="slidenum">
              <a:rPr lang="cs-CZ" smtClean="0"/>
              <a:pPr/>
              <a:t>5</a:t>
            </a:fld>
            <a:r>
              <a:rPr lang="cs-CZ"/>
              <a:t>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395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257284-6B54-B096-36D0-DC9B6D822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Validity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5E4DCA-5F12-31A8-E97E-D09F219C1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57360" cy="4410489"/>
          </a:xfrm>
        </p:spPr>
        <p:txBody>
          <a:bodyPr>
            <a:normAutofit fontScale="77500" lnSpcReduction="20000"/>
          </a:bodyPr>
          <a:lstStyle/>
          <a:p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Validity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reflect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suitability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tool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questionnaire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manual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tests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tests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mental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scales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endParaRPr lang="cs-CZ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criterial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criterial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validity</a:t>
            </a:r>
          </a:p>
          <a:p>
            <a:endParaRPr lang="cs-CZ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criteria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validity –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validity</a:t>
            </a:r>
          </a:p>
          <a:p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Criterial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validity:</a:t>
            </a:r>
          </a:p>
          <a:p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Cefficient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validity in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absolute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range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0-1 (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closer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validity)</a:t>
            </a:r>
          </a:p>
          <a:p>
            <a:endParaRPr lang="cs-CZ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Pearson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(interval data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parametrical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Spearman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Kendal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Tau (non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parametrical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ordinal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-seriál (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combination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discrete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interval ,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polychoric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condition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probability)</a:t>
            </a:r>
          </a:p>
          <a:p>
            <a:endParaRPr lang="cs-CZ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E6D7C7-EDEE-46DB-E9FE-C6B1354A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B856B-FD9F-44F8-B524-60FBEB79BF97}" type="datetime1">
              <a:rPr lang="cs-CZ" smtClean="0"/>
              <a:t>21.10.2024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3F1A59-6980-EA6C-08B1-3C5352156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BAD50FC-0C65-01AF-430F-23BAB6D4E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/>
              <a:t> </a:t>
            </a:r>
            <a:fld id="{A0ABEBA7-E274-4A45-9DEE-C1AE5ACEA38C}" type="slidenum">
              <a:rPr lang="cs-CZ" smtClean="0"/>
              <a:pPr/>
              <a:t>6</a:t>
            </a:fld>
            <a:r>
              <a:rPr lang="cs-CZ"/>
              <a:t>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058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>
            <a:extLst>
              <a:ext uri="{FF2B5EF4-FFF2-40B4-BE49-F238E27FC236}">
                <a16:creationId xmlns:a16="http://schemas.microsoft.com/office/drawing/2014/main" id="{13729888-8219-D684-9AE6-3355180517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Reliability</a:t>
            </a:r>
            <a:endParaRPr lang="en-US" altLang="en-US"/>
          </a:p>
        </p:txBody>
      </p:sp>
      <p:sp>
        <p:nvSpPr>
          <p:cNvPr id="8195" name="Zástupný obsah 2">
            <a:extLst>
              <a:ext uri="{FF2B5EF4-FFF2-40B4-BE49-F238E27FC236}">
                <a16:creationId xmlns:a16="http://schemas.microsoft.com/office/drawing/2014/main" id="{6E0089FC-C360-90F1-14D4-E0E284E01B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9357360" cy="4192403"/>
          </a:xfrm>
        </p:spPr>
        <p:txBody>
          <a:bodyPr>
            <a:normAutofit fontScale="77500" lnSpcReduction="20000"/>
          </a:bodyPr>
          <a:lstStyle/>
          <a:p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Error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non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errorness</a:t>
            </a:r>
            <a:endParaRPr lang="cs-CZ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error</a:t>
            </a:r>
            <a:endParaRPr lang="cs-CZ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Systematic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(source: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technical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filtr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quite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easily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“)</a:t>
            </a:r>
          </a:p>
          <a:p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Random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(source: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examinator,m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exmainy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-environment,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limits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test) </a:t>
            </a:r>
          </a:p>
          <a:p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Kappa,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Cronbach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alpha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ICC. Test-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retes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endParaRPr lang="cs-CZ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talk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reliability: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</a:t>
            </a:r>
          </a:p>
          <a:p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Generic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reliability: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construct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trait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property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anxiety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cs-CZ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error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±unit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perofmrnace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15points ±2.5points</a:t>
            </a:r>
          </a:p>
          <a:p>
            <a:endParaRPr lang="cs-CZ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30D719E6-F4D2-A97C-B7C0-A523A77953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Sensitivity and specificity</a:t>
            </a:r>
            <a:endParaRPr lang="en-US" altLang="en-US"/>
          </a:p>
        </p:txBody>
      </p:sp>
      <p:sp>
        <p:nvSpPr>
          <p:cNvPr id="9219" name="Zástupný obsah 2">
            <a:extLst>
              <a:ext uri="{FF2B5EF4-FFF2-40B4-BE49-F238E27FC236}">
                <a16:creationId xmlns:a16="http://schemas.microsoft.com/office/drawing/2014/main" id="{C09461D1-5BE5-7E2E-6473-1A326DCD93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to panic but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to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underestimate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situation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</a:p>
          <a:p>
            <a:endParaRPr lang="cs-CZ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tests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sensitivity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specificty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come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</a:p>
          <a:p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positive</a:t>
            </a:r>
          </a:p>
          <a:p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negative</a:t>
            </a:r>
          </a:p>
          <a:p>
            <a:endParaRPr lang="cs-CZ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Sentivity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property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identify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positive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Specificity: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property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identify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positive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No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cs-C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</a:t>
            </a:r>
            <a:r>
              <a:rPr lang="cs-C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939F61-3DEE-8A35-BF82-51E96C92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Process</a:t>
            </a:r>
            <a:r>
              <a:rPr lang="cs-CZ" b="1" dirty="0"/>
              <a:t> in </a:t>
            </a:r>
            <a:r>
              <a:rPr lang="cs-CZ" b="1" dirty="0" err="1"/>
              <a:t>practical</a:t>
            </a:r>
            <a:r>
              <a:rPr lang="cs-CZ" b="1" dirty="0"/>
              <a:t> </a:t>
            </a:r>
            <a:r>
              <a:rPr lang="cs-CZ" b="1"/>
              <a:t>steps</a:t>
            </a:r>
            <a:endParaRPr lang="en-US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C4C84C-35D1-FEE5-3A4F-EF0CAAC4F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Example</a:t>
            </a:r>
            <a:r>
              <a:rPr lang="cs-CZ" dirty="0">
                <a:solidFill>
                  <a:schemeClr val="tx1"/>
                </a:solidFill>
                <a:latin typeface="Bookman Old Style" panose="02050604050505020204" pitchFamily="18" charset="0"/>
              </a:rPr>
              <a:t>:</a:t>
            </a:r>
          </a:p>
          <a:p>
            <a:pPr marL="514350" indent="-514350">
              <a:buAutoNum type="arabicPeriod"/>
            </a:pPr>
            <a:r>
              <a:rPr lang="cs-CZ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Find</a:t>
            </a:r>
            <a:r>
              <a:rPr lang="cs-CZ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the</a:t>
            </a:r>
            <a:r>
              <a:rPr lang="cs-CZ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tests</a:t>
            </a:r>
            <a:r>
              <a:rPr lang="cs-CZ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with</a:t>
            </a:r>
            <a:r>
              <a:rPr lang="cs-CZ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high</a:t>
            </a:r>
            <a:r>
              <a:rPr lang="cs-CZ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content</a:t>
            </a:r>
            <a:r>
              <a:rPr lang="cs-CZ" dirty="0">
                <a:solidFill>
                  <a:schemeClr val="tx1"/>
                </a:solidFill>
                <a:latin typeface="Bookman Old Style" panose="02050604050505020204" pitchFamily="18" charset="0"/>
              </a:rPr>
              <a:t> validity</a:t>
            </a:r>
          </a:p>
          <a:p>
            <a:pPr marL="514350" indent="-514350">
              <a:buAutoNum type="arabicPeriod"/>
            </a:pPr>
            <a:r>
              <a:rPr lang="cs-CZ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Look</a:t>
            </a:r>
            <a:r>
              <a:rPr lang="cs-CZ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at</a:t>
            </a:r>
            <a:r>
              <a:rPr lang="cs-CZ" dirty="0">
                <a:solidFill>
                  <a:schemeClr val="tx1"/>
                </a:solidFill>
                <a:latin typeface="Bookman Old Style" panose="02050604050505020204" pitchFamily="18" charset="0"/>
              </a:rPr>
              <a:t> validity </a:t>
            </a:r>
            <a:r>
              <a:rPr lang="cs-CZ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of</a:t>
            </a:r>
            <a:r>
              <a:rPr lang="cs-CZ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this</a:t>
            </a:r>
            <a:r>
              <a:rPr lang="cs-CZ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tests</a:t>
            </a:r>
            <a:r>
              <a:rPr lang="cs-CZ" dirty="0">
                <a:solidFill>
                  <a:schemeClr val="tx1"/>
                </a:solidFill>
                <a:latin typeface="Bookman Old Style" panose="02050604050505020204" pitchFamily="18" charset="0"/>
              </a:rPr>
              <a:t> in </a:t>
            </a:r>
            <a:r>
              <a:rPr lang="cs-CZ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wider</a:t>
            </a:r>
            <a:r>
              <a:rPr lang="cs-CZ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range</a:t>
            </a:r>
            <a:r>
              <a:rPr lang="cs-CZ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of</a:t>
            </a:r>
            <a:r>
              <a:rPr lang="cs-CZ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studies</a:t>
            </a:r>
            <a:r>
              <a:rPr lang="cs-CZ" dirty="0">
                <a:solidFill>
                  <a:schemeClr val="tx1"/>
                </a:solidFill>
                <a:latin typeface="Bookman Old Style" panose="02050604050505020204" pitchFamily="18" charset="0"/>
              </a:rPr>
              <a:t> do </a:t>
            </a:r>
            <a:r>
              <a:rPr lang="cs-CZ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the</a:t>
            </a:r>
            <a:r>
              <a:rPr lang="cs-CZ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conclusion</a:t>
            </a:r>
            <a:r>
              <a:rPr lang="cs-CZ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about</a:t>
            </a:r>
            <a:r>
              <a:rPr lang="cs-CZ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the</a:t>
            </a:r>
            <a:r>
              <a:rPr lang="cs-CZ" dirty="0">
                <a:solidFill>
                  <a:schemeClr val="tx1"/>
                </a:solidFill>
                <a:latin typeface="Bookman Old Style" panose="02050604050505020204" pitchFamily="18" charset="0"/>
              </a:rPr>
              <a:t> validity</a:t>
            </a:r>
          </a:p>
          <a:p>
            <a:pPr marL="514350" indent="-514350">
              <a:buAutoNum type="arabicPeriod"/>
            </a:pPr>
            <a:r>
              <a:rPr lang="cs-CZ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Find</a:t>
            </a:r>
            <a:r>
              <a:rPr lang="cs-CZ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the</a:t>
            </a:r>
            <a:r>
              <a:rPr lang="cs-CZ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realibility</a:t>
            </a:r>
            <a:r>
              <a:rPr lang="cs-CZ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of</a:t>
            </a:r>
            <a:r>
              <a:rPr lang="cs-CZ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preferred</a:t>
            </a:r>
            <a:r>
              <a:rPr lang="cs-CZ" dirty="0">
                <a:solidFill>
                  <a:schemeClr val="tx1"/>
                </a:solidFill>
                <a:latin typeface="Bookman Old Style" panose="02050604050505020204" pitchFamily="18" charset="0"/>
              </a:rPr>
              <a:t> test in </a:t>
            </a:r>
            <a:r>
              <a:rPr lang="cs-CZ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different</a:t>
            </a:r>
            <a:r>
              <a:rPr lang="cs-CZ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ocnditions</a:t>
            </a:r>
            <a:r>
              <a:rPr lang="cs-CZ" dirty="0">
                <a:solidFill>
                  <a:schemeClr val="tx1"/>
                </a:solidFill>
                <a:latin typeface="Bookman Old Style" panose="02050604050505020204" pitchFamily="18" charset="0"/>
              </a:rPr>
              <a:t> and </a:t>
            </a:r>
            <a:r>
              <a:rPr lang="cs-CZ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populations</a:t>
            </a:r>
            <a:endParaRPr lang="cs-CZ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marL="514350" indent="-514350">
              <a:buAutoNum type="arabicPeriod"/>
            </a:pPr>
            <a:r>
              <a:rPr lang="cs-CZ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What</a:t>
            </a:r>
            <a:r>
              <a:rPr lang="cs-CZ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is</a:t>
            </a:r>
            <a:r>
              <a:rPr lang="cs-CZ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the</a:t>
            </a:r>
            <a:r>
              <a:rPr lang="cs-CZ" dirty="0">
                <a:solidFill>
                  <a:schemeClr val="tx1"/>
                </a:solidFill>
                <a:latin typeface="Bookman Old Style" panose="02050604050505020204" pitchFamily="18" charset="0"/>
              </a:rPr>
              <a:t> standard </a:t>
            </a:r>
            <a:r>
              <a:rPr lang="cs-CZ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error</a:t>
            </a:r>
            <a:r>
              <a:rPr lang="cs-CZ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of</a:t>
            </a:r>
            <a:r>
              <a:rPr lang="cs-CZ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measurement</a:t>
            </a:r>
            <a:endParaRPr lang="cs-CZ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marL="514350" indent="-514350">
              <a:buAutoNum type="arabicPeriod"/>
            </a:pPr>
            <a:r>
              <a:rPr lang="cs-CZ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How</a:t>
            </a:r>
            <a:r>
              <a:rPr lang="cs-CZ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about</a:t>
            </a:r>
            <a:r>
              <a:rPr lang="cs-CZ" dirty="0">
                <a:solidFill>
                  <a:schemeClr val="tx1"/>
                </a:solidFill>
                <a:latin typeface="Bookman Old Style" panose="02050604050505020204" pitchFamily="18" charset="0"/>
              </a:rPr>
              <a:t> sensitivity and specificity </a:t>
            </a:r>
            <a:r>
              <a:rPr lang="cs-CZ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of</a:t>
            </a:r>
            <a:r>
              <a:rPr lang="cs-CZ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the</a:t>
            </a:r>
            <a:r>
              <a:rPr lang="cs-CZ" dirty="0">
                <a:solidFill>
                  <a:schemeClr val="tx1"/>
                </a:solidFill>
                <a:latin typeface="Bookman Old Style" panose="02050604050505020204" pitchFamily="18" charset="0"/>
              </a:rPr>
              <a:t> test</a:t>
            </a:r>
          </a:p>
          <a:p>
            <a:pPr marL="514350" indent="-514350">
              <a:buAutoNum type="arabicPeriod"/>
            </a:pPr>
            <a:r>
              <a:rPr lang="cs-CZ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After</a:t>
            </a:r>
            <a:r>
              <a:rPr lang="cs-CZ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addresisng</a:t>
            </a:r>
            <a:r>
              <a:rPr lang="cs-CZ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all</a:t>
            </a:r>
            <a:r>
              <a:rPr lang="cs-CZ" dirty="0">
                <a:solidFill>
                  <a:schemeClr val="tx1"/>
                </a:solidFill>
                <a:latin typeface="Bookman Old Style" panose="02050604050505020204" pitchFamily="18" charset="0"/>
              </a:rPr>
              <a:t> these </a:t>
            </a:r>
            <a:r>
              <a:rPr lang="cs-CZ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questions</a:t>
            </a:r>
            <a:r>
              <a:rPr lang="cs-CZ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you</a:t>
            </a:r>
            <a:r>
              <a:rPr lang="cs-CZ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have</a:t>
            </a:r>
            <a:r>
              <a:rPr lang="cs-CZ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sufficient</a:t>
            </a:r>
            <a:r>
              <a:rPr lang="cs-CZ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knowledge</a:t>
            </a:r>
            <a:r>
              <a:rPr lang="cs-CZ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whether</a:t>
            </a:r>
            <a:r>
              <a:rPr lang="cs-CZ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using</a:t>
            </a:r>
            <a:r>
              <a:rPr lang="cs-CZ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the</a:t>
            </a:r>
            <a:r>
              <a:rPr lang="cs-CZ" dirty="0">
                <a:solidFill>
                  <a:schemeClr val="tx1"/>
                </a:solidFill>
                <a:latin typeface="Bookman Old Style" panose="02050604050505020204" pitchFamily="18" charset="0"/>
              </a:rPr>
              <a:t> test </a:t>
            </a:r>
            <a:r>
              <a:rPr lang="cs-CZ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can</a:t>
            </a:r>
            <a:r>
              <a:rPr lang="cs-CZ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bring</a:t>
            </a:r>
            <a:r>
              <a:rPr lang="cs-CZ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you</a:t>
            </a:r>
            <a:r>
              <a:rPr lang="cs-CZ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relevant</a:t>
            </a:r>
            <a:r>
              <a:rPr lang="cs-CZ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conclusion</a:t>
            </a:r>
            <a:endParaRPr lang="cs-CZ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C1A67E8-D68D-7A77-AB27-995C11EA8D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52360" y="6295494"/>
            <a:ext cx="2743200" cy="365125"/>
          </a:xfrm>
        </p:spPr>
        <p:txBody>
          <a:bodyPr/>
          <a:lstStyle/>
          <a:p>
            <a:pPr algn="r"/>
            <a:fld id="{EB7455FA-F82D-4691-9202-78092BD55427}" type="datetime1">
              <a:rPr lang="cs-CZ" smtClean="0"/>
              <a:t>21.10.2024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86FDFA8-4F30-D438-7E07-124A79D9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746474C-A86E-E96A-62E5-184BBFB33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295495"/>
            <a:ext cx="792892" cy="365125"/>
          </a:xfrm>
        </p:spPr>
        <p:txBody>
          <a:bodyPr/>
          <a:lstStyle/>
          <a:p>
            <a:pPr algn="l"/>
            <a:r>
              <a:rPr lang="cs-CZ" dirty="0"/>
              <a:t> </a:t>
            </a:r>
            <a:fld id="{A0ABEBA7-E274-4A45-9DEE-C1AE5ACEA38C}" type="slidenum">
              <a:rPr lang="cs-CZ" smtClean="0"/>
              <a:pPr algn="l"/>
              <a:t>9</a:t>
            </a:fld>
            <a:r>
              <a:rPr lang="cs-CZ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2672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73C11D42A03F64B94A5C231A2B91B32" ma:contentTypeVersion="12" ma:contentTypeDescription="Vytvoří nový dokument" ma:contentTypeScope="" ma:versionID="245c874e441c0cd3faa2f4056271707e">
  <xsd:schema xmlns:xsd="http://www.w3.org/2001/XMLSchema" xmlns:xs="http://www.w3.org/2001/XMLSchema" xmlns:p="http://schemas.microsoft.com/office/2006/metadata/properties" xmlns:ns2="0781050c-7dc0-46c7-9d71-140b848b9992" xmlns:ns3="7bfbaea1-41f3-483d-8f38-155f67edcc3c" targetNamespace="http://schemas.microsoft.com/office/2006/metadata/properties" ma:root="true" ma:fieldsID="d2faa230a3e39ba199806ee60e70a9ad" ns2:_="" ns3:_="">
    <xsd:import namespace="0781050c-7dc0-46c7-9d71-140b848b9992"/>
    <xsd:import namespace="7bfbaea1-41f3-483d-8f38-155f67edcc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81050c-7dc0-46c7-9d71-140b848b99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4" nillable="true" ma:taxonomy="true" ma:internalName="lcf76f155ced4ddcb4097134ff3c332f" ma:taxonomyFieldName="MediaServiceImageTags" ma:displayName="Značky obrázků" ma:readOnly="false" ma:fieldId="{5cf76f15-5ced-4ddc-b409-7134ff3c332f}" ma:taxonomyMulti="true" ma:sspId="ede2c221-80ea-42f2-a6ce-7f19966b5d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fbaea1-41f3-483d-8f38-155f67edcc3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6885ef18-1e25-4db5-91b3-77789179ba87}" ma:internalName="TaxCatchAll" ma:showField="CatchAllData" ma:web="7bfbaea1-41f3-483d-8f38-155f67edcc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bfbaea1-41f3-483d-8f38-155f67edcc3c" xsi:nil="true"/>
    <lcf76f155ced4ddcb4097134ff3c332f xmlns="0781050c-7dc0-46c7-9d71-140b848b9992">
      <Terms xmlns="http://schemas.microsoft.com/office/infopath/2007/PartnerControls"/>
    </lcf76f155ced4ddcb4097134ff3c332f>
    <SharedWithUsers xmlns="7bfbaea1-41f3-483d-8f38-155f67edcc3c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EE6966A-83AD-4105-AEC4-1C4D7A919E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AAF7E7-1E82-4404-B6B0-90D44059DB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81050c-7dc0-46c7-9d71-140b848b9992"/>
    <ds:schemaRef ds:uri="7bfbaea1-41f3-483d-8f38-155f67edcc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0986A9-886C-407A-9491-22175D656672}">
  <ds:schemaRefs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7bfbaea1-41f3-483d-8f38-155f67edcc3c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0781050c-7dc0-46c7-9d71-140b848b9992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619</Words>
  <Application>Microsoft Office PowerPoint</Application>
  <PresentationFormat>Širokoúhlá obrazovka</PresentationFormat>
  <Paragraphs>90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Bookman Old Style</vt:lpstr>
      <vt:lpstr>Calibri</vt:lpstr>
      <vt:lpstr>Montserrat</vt:lpstr>
      <vt:lpstr>Times New Roman</vt:lpstr>
      <vt:lpstr>Motiv Office</vt:lpstr>
      <vt:lpstr>Clinical effectiveness  Testing and EBP</vt:lpstr>
      <vt:lpstr>The aim of presentation</vt:lpstr>
      <vt:lpstr>Introduction:</vt:lpstr>
      <vt:lpstr>Implications</vt:lpstr>
      <vt:lpstr>The biggest issues</vt:lpstr>
      <vt:lpstr>Validity</vt:lpstr>
      <vt:lpstr>Reliability</vt:lpstr>
      <vt:lpstr>Sensitivity and specificity</vt:lpstr>
      <vt:lpstr>Process in practical steps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Aleš Vlk</dc:creator>
  <cp:lastModifiedBy>Martin Musálek</cp:lastModifiedBy>
  <cp:revision>32</cp:revision>
  <dcterms:created xsi:type="dcterms:W3CDTF">2023-12-10T17:08:51Z</dcterms:created>
  <dcterms:modified xsi:type="dcterms:W3CDTF">2024-10-21T20:30:17Z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0x010100073C11D42A03F64B94A5C231A2B91B32</vt:lpwstr>
  </property>
  <property fmtid="{D5CDD505-2E9C-101B-9397-08002B2CF9AE}" pid="3" name="Order">
    <vt:r8>92900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  <property fmtid="{D5CDD505-2E9C-101B-9397-08002B2CF9AE}" pid="8" name="xd_Signature">
    <vt:bool>false</vt:bool>
  </property>
  <property fmtid="{D5CDD505-2E9C-101B-9397-08002B2CF9AE}" pid="9" name="xd_ProgID">
    <vt:lpwstr/>
  </property>
  <property fmtid="{D5CDD505-2E9C-101B-9397-08002B2CF9AE}" pid="10" name="_SourceUrl">
    <vt:lpwstr/>
  </property>
  <property fmtid="{D5CDD505-2E9C-101B-9397-08002B2CF9AE}" pid="11" name="_SharedFileIndex">
    <vt:lpwstr/>
  </property>
  <property fmtid="{D5CDD505-2E9C-101B-9397-08002B2CF9AE}" pid="12" name="TemplateUrl">
    <vt:lpwstr/>
  </property>
</Properties>
</file>