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7" r:id="rId4"/>
    <p:sldId id="263" r:id="rId5"/>
    <p:sldId id="266" r:id="rId6"/>
    <p:sldId id="257" r:id="rId7"/>
    <p:sldId id="272" r:id="rId8"/>
    <p:sldId id="274" r:id="rId9"/>
    <p:sldId id="270" r:id="rId10"/>
    <p:sldId id="275" r:id="rId11"/>
    <p:sldId id="268" r:id="rId12"/>
    <p:sldId id="261" r:id="rId13"/>
    <p:sldId id="258" r:id="rId14"/>
    <p:sldId id="269" r:id="rId15"/>
    <p:sldId id="276" r:id="rId16"/>
    <p:sldId id="260" r:id="rId17"/>
    <p:sldId id="271" r:id="rId18"/>
    <p:sldId id="259" r:id="rId19"/>
    <p:sldId id="277"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660"/>
  </p:normalViewPr>
  <p:slideViewPr>
    <p:cSldViewPr snapToGrid="0">
      <p:cViewPr varScale="1">
        <p:scale>
          <a:sx n="114" d="100"/>
          <a:sy n="114" d="100"/>
        </p:scale>
        <p:origin x="29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BBB345-F7B1-32F2-6220-9B9BFEB6841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2AE106D-D40E-4E81-F48A-299F08519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E884EB9-E7FE-7BCE-B28E-60E51C2FB296}"/>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5" name="Zástupný symbol pro zápatí 4">
            <a:extLst>
              <a:ext uri="{FF2B5EF4-FFF2-40B4-BE49-F238E27FC236}">
                <a16:creationId xmlns:a16="http://schemas.microsoft.com/office/drawing/2014/main" id="{89F7B0C1-DE4C-D9DA-98B9-089797FC8B8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FEB970E-93F2-8CD0-D0BA-23681781AF93}"/>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277293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0E98A0-2DF4-7AAC-F5EC-EF413AC10DF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498362A-21F3-EEF5-CEF1-E871AC8EEC6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01569B-F846-0644-51B1-240B8A4CB5B3}"/>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5" name="Zástupný symbol pro zápatí 4">
            <a:extLst>
              <a:ext uri="{FF2B5EF4-FFF2-40B4-BE49-F238E27FC236}">
                <a16:creationId xmlns:a16="http://schemas.microsoft.com/office/drawing/2014/main" id="{E3068CCB-B83B-751A-4380-F82A59C4158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F60E994-EC3D-38EB-6DA7-668F158DAA72}"/>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240840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3C119BD-A09F-5052-7A90-C5970AA1551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49CAABC-5261-A18E-4250-358E20F2ACE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966F2C3-AED3-547E-8035-EDCA5182C7AA}"/>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5" name="Zástupný symbol pro zápatí 4">
            <a:extLst>
              <a:ext uri="{FF2B5EF4-FFF2-40B4-BE49-F238E27FC236}">
                <a16:creationId xmlns:a16="http://schemas.microsoft.com/office/drawing/2014/main" id="{9E9EF7F4-B273-A7B5-3E84-1D3772FD1C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FB6830-7A8D-2A03-6D74-8131C7A9E47A}"/>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113313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52A596-CBFE-A9C8-AA6C-CA9372FEDD9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AEA3375-9DD1-6F2F-AECD-C3D6AEC1927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F4DA476-ADF5-7C03-DB20-187C6DCD9A93}"/>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5" name="Zástupný symbol pro zápatí 4">
            <a:extLst>
              <a:ext uri="{FF2B5EF4-FFF2-40B4-BE49-F238E27FC236}">
                <a16:creationId xmlns:a16="http://schemas.microsoft.com/office/drawing/2014/main" id="{FAFE5993-4D89-A96B-91D2-416EA9C9163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66EDD95-48E6-007F-DBB5-99F7D63EB943}"/>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61865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A57CA6-2321-332E-E6D4-346FA17EB01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621BA19-83CC-7C1E-601C-26B958A44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AF2A832-A98A-00AA-5BC7-1470E9E7BB64}"/>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5" name="Zástupný symbol pro zápatí 4">
            <a:extLst>
              <a:ext uri="{FF2B5EF4-FFF2-40B4-BE49-F238E27FC236}">
                <a16:creationId xmlns:a16="http://schemas.microsoft.com/office/drawing/2014/main" id="{5D136414-B988-5E55-79E4-73D039F05D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6E9C55-BCDB-F161-1354-0ECEEA8D790A}"/>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352976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E7A0FF-A27B-ED0D-DC90-7875E9D9C19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80880CF-914A-0C1C-A2DF-88CA31A5107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B1629A3-443A-516C-0437-D9CAD59BB42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CBF4AD5-2E7D-F338-D0E5-C76F99EF9FD7}"/>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6" name="Zástupný symbol pro zápatí 5">
            <a:extLst>
              <a:ext uri="{FF2B5EF4-FFF2-40B4-BE49-F238E27FC236}">
                <a16:creationId xmlns:a16="http://schemas.microsoft.com/office/drawing/2014/main" id="{86EE6BF4-E421-CE79-02CB-727CF0C3009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4DA55BD-F1ED-2A4C-0F7A-D41FEB7653F6}"/>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62420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F2C62-8BEF-90DE-2828-41FBB355245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7236213-03FC-FA10-84EA-75C4BFB840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363FBC8-F8BD-FB0C-6CF3-B3DBA1821D7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C88CF28-86E9-B213-10FC-E301B7453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A6BAB31-746A-0E3F-1029-C7404765A8F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4434BF0-A1C9-CF6D-5C8A-0E96190CE4D7}"/>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8" name="Zástupný symbol pro zápatí 7">
            <a:extLst>
              <a:ext uri="{FF2B5EF4-FFF2-40B4-BE49-F238E27FC236}">
                <a16:creationId xmlns:a16="http://schemas.microsoft.com/office/drawing/2014/main" id="{56E3DC73-4BCD-1E6D-6572-AA61FB7C770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A586CE2-0D9E-2F7F-37CC-D30490FFC317}"/>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401817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3D6E3B-0717-8AA1-33B5-55A5E57EDEB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3B6AE57-FDD6-0AF0-3782-8D125A013369}"/>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4" name="Zástupný symbol pro zápatí 3">
            <a:extLst>
              <a:ext uri="{FF2B5EF4-FFF2-40B4-BE49-F238E27FC236}">
                <a16:creationId xmlns:a16="http://schemas.microsoft.com/office/drawing/2014/main" id="{E2D7A2BF-5B55-3402-BA1E-D9861D900D5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6868237-C572-28BC-7270-E11E877EE364}"/>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211352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FEB150A-3630-F03C-1C94-804F1CAA7484}"/>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3" name="Zástupný symbol pro zápatí 2">
            <a:extLst>
              <a:ext uri="{FF2B5EF4-FFF2-40B4-BE49-F238E27FC236}">
                <a16:creationId xmlns:a16="http://schemas.microsoft.com/office/drawing/2014/main" id="{8FA8EC5A-3982-5EFA-E35B-73DF4A71AFB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D2C271D-10DB-60BA-4AC7-65D53522B450}"/>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398540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BFE561-FBDE-7AD3-04BF-19F4DBE678C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6E91FF5-4684-4240-8690-25204B623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766C563-B995-946D-E285-6ACE5A1E3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5735584-0FD6-A0C2-1152-8FD626F229AB}"/>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6" name="Zástupný symbol pro zápatí 5">
            <a:extLst>
              <a:ext uri="{FF2B5EF4-FFF2-40B4-BE49-F238E27FC236}">
                <a16:creationId xmlns:a16="http://schemas.microsoft.com/office/drawing/2014/main" id="{6C0DD699-6E69-2FC5-76BB-937C04C57AE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6F53D4F-72C4-165E-C71B-C87DC3F7FB9C}"/>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292748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717E3-75C1-0D6F-A443-6894C2BA748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E83AD6E-07AE-947B-2C93-E343B6BE6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DA4E150-3CEE-BB57-9061-0925C55EC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6917643-F715-8070-EFA4-530EA78C6143}"/>
              </a:ext>
            </a:extLst>
          </p:cNvPr>
          <p:cNvSpPr>
            <a:spLocks noGrp="1"/>
          </p:cNvSpPr>
          <p:nvPr>
            <p:ph type="dt" sz="half" idx="10"/>
          </p:nvPr>
        </p:nvSpPr>
        <p:spPr/>
        <p:txBody>
          <a:bodyPr/>
          <a:lstStyle/>
          <a:p>
            <a:fld id="{2804A2DE-7BF0-47AA-B924-27014D711FCD}" type="datetimeFigureOut">
              <a:rPr lang="cs-CZ" smtClean="0"/>
              <a:t>10.10.2024</a:t>
            </a:fld>
            <a:endParaRPr lang="cs-CZ"/>
          </a:p>
        </p:txBody>
      </p:sp>
      <p:sp>
        <p:nvSpPr>
          <p:cNvPr id="6" name="Zástupný symbol pro zápatí 5">
            <a:extLst>
              <a:ext uri="{FF2B5EF4-FFF2-40B4-BE49-F238E27FC236}">
                <a16:creationId xmlns:a16="http://schemas.microsoft.com/office/drawing/2014/main" id="{6CEBD52D-87A8-321B-7691-F5F847E1045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D92C792-BDCF-9ABC-1605-067F798C5B4B}"/>
              </a:ext>
            </a:extLst>
          </p:cNvPr>
          <p:cNvSpPr>
            <a:spLocks noGrp="1"/>
          </p:cNvSpPr>
          <p:nvPr>
            <p:ph type="sldNum" sz="quarter" idx="12"/>
          </p:nvPr>
        </p:nvSpPr>
        <p:spPr/>
        <p:txBody>
          <a:bodyPr/>
          <a:lstStyle/>
          <a:p>
            <a:fld id="{8A890F72-4CD3-4F9E-AB0D-65B62F1FBDB7}" type="slidenum">
              <a:rPr lang="cs-CZ" smtClean="0"/>
              <a:t>‹#›</a:t>
            </a:fld>
            <a:endParaRPr lang="cs-CZ"/>
          </a:p>
        </p:txBody>
      </p:sp>
    </p:spTree>
    <p:extLst>
      <p:ext uri="{BB962C8B-B14F-4D97-AF65-F5344CB8AC3E}">
        <p14:creationId xmlns:p14="http://schemas.microsoft.com/office/powerpoint/2010/main" val="105020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BE3F768-0A9D-0B1B-FF79-999B9E966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2373C2B-3BDD-FFD2-2D1E-0FF1F33023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5DCB9BD-38A6-D3C1-ECD8-8E17A89A2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4A2DE-7BF0-47AA-B924-27014D711FCD}" type="datetimeFigureOut">
              <a:rPr lang="cs-CZ" smtClean="0"/>
              <a:t>10.10.2024</a:t>
            </a:fld>
            <a:endParaRPr lang="cs-CZ"/>
          </a:p>
        </p:txBody>
      </p:sp>
      <p:sp>
        <p:nvSpPr>
          <p:cNvPr id="5" name="Zástupný symbol pro zápatí 4">
            <a:extLst>
              <a:ext uri="{FF2B5EF4-FFF2-40B4-BE49-F238E27FC236}">
                <a16:creationId xmlns:a16="http://schemas.microsoft.com/office/drawing/2014/main" id="{45FF75CC-7DA8-A3FF-3759-1F00DB660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0ACCF0B-03E1-D6AE-3537-DFF33DBFC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0F72-4CD3-4F9E-AB0D-65B62F1FBDB7}" type="slidenum">
              <a:rPr lang="cs-CZ" smtClean="0"/>
              <a:t>‹#›</a:t>
            </a:fld>
            <a:endParaRPr lang="cs-CZ"/>
          </a:p>
        </p:txBody>
      </p:sp>
    </p:spTree>
    <p:extLst>
      <p:ext uri="{BB962C8B-B14F-4D97-AF65-F5344CB8AC3E}">
        <p14:creationId xmlns:p14="http://schemas.microsoft.com/office/powerpoint/2010/main" val="46038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www.romarchive.eu/en/collection/p/tera-fabianov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COjrFg4HNC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ametnaroda.cz/cs/ferkova-ilona-1956" TargetMode="External"/><Relationship Id="rId2" Type="http://schemas.openxmlformats.org/officeDocument/2006/relationships/hyperlink" Target="https://romove.radio.cz/en/clanek/20268"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hyperlink" Target="https://ct24.ceskatelevize.cz/kultura/2677220-jeste-jedno-lido-romske-pribehy-z-herny-maji-svou-hrdos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ombase.uni-graz.at/cgi-bin/artframe.pl?src=data/lit/vakeripen.en.xml" TargetMode="External"/><Relationship Id="rId2" Type="http://schemas.openxmlformats.org/officeDocument/2006/relationships/hyperlink" Target="http://rombase.uni-graz.at/cgi-bin/artframe.pl?src=data/ethn/belief/dead.en.xml" TargetMode="Externa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hyperlink" Target="https://www.romarchive.eu/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925staljTU" TargetMode="External"/><Relationship Id="rId2" Type="http://schemas.openxmlformats.org/officeDocument/2006/relationships/hyperlink" Target="https://www.i-triada.net/product-page/erika-olahov&#225;-nechci-se-vr&#225;tit-mezi-mrtv&#233;"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www.youtube.com/watch?v=yjx_Qe3-GF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romove.radio.cz/cz/clanek/2102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svkpo.sk/narodny-projekt-dokumentacno-informacne-centrum-romskej-kultury"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dzaniben.cz/article.html?a=100a3df14d146731ff8a9ed055bfb060&amp;m=5a450810cdad2b91b3007973a528450b&amp;sm=d9e18ff16d3d409b93e34a3b7b0ea488" TargetMode="External"/><Relationship Id="rId5" Type="http://schemas.openxmlformats.org/officeDocument/2006/relationships/hyperlink" Target="https://www.rommuz.cz/en/online-museum/the-museum-at-yout-home/" TargetMode="External"/><Relationship Id="rId4" Type="http://schemas.openxmlformats.org/officeDocument/2006/relationships/hyperlink" Target="https://romea.cz/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omarchive.eu/en/literature/oral-literature/oral-literature-articl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observervoice.com/1-january-tribute-to-elena-lackova-17399/" TargetMode="External"/><Relationship Id="rId1" Type="http://schemas.openxmlformats.org/officeDocument/2006/relationships/slideLayout" Target="../slideLayouts/slideLayout4.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Zástupný obsah 7" descr="Obsah obrázku květina, ilustrace, kresba, skica&#10;&#10;Popis byl vytvořen automaticky">
            <a:extLst>
              <a:ext uri="{FF2B5EF4-FFF2-40B4-BE49-F238E27FC236}">
                <a16:creationId xmlns:a16="http://schemas.microsoft.com/office/drawing/2014/main" id="{953A81A2-FE11-CB3C-1E0D-A9DA79B92C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806" r="5306"/>
          <a:stretch/>
        </p:blipFill>
        <p:spPr>
          <a:xfrm>
            <a:off x="33347" y="-134461"/>
            <a:ext cx="12191980" cy="6857990"/>
          </a:xfrm>
          <a:prstGeom prst="rect">
            <a:avLst/>
          </a:prstGeom>
        </p:spPr>
      </p:pic>
      <p:sp>
        <p:nvSpPr>
          <p:cNvPr id="18"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B309C23A-7147-1E2F-C5DE-C2218B512B2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Romani Women’s Literature</a:t>
            </a:r>
          </a:p>
        </p:txBody>
      </p:sp>
      <p:cxnSp>
        <p:nvCxnSpPr>
          <p:cNvPr id="19"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48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Nadpis 1">
            <a:extLst>
              <a:ext uri="{FF2B5EF4-FFF2-40B4-BE49-F238E27FC236}">
                <a16:creationId xmlns:a16="http://schemas.microsoft.com/office/drawing/2014/main" id="{FB7D88B1-9645-0511-C4BA-4836CBBE1AEF}"/>
              </a:ext>
            </a:extLst>
          </p:cNvPr>
          <p:cNvSpPr>
            <a:spLocks noGrp="1"/>
          </p:cNvSpPr>
          <p:nvPr>
            <p:ph type="title"/>
          </p:nvPr>
        </p:nvSpPr>
        <p:spPr>
          <a:xfrm>
            <a:off x="4184542" y="486184"/>
            <a:ext cx="7363990" cy="1325563"/>
          </a:xfrm>
        </p:spPr>
        <p:txBody>
          <a:bodyPr>
            <a:normAutofit/>
          </a:bodyPr>
          <a:lstStyle/>
          <a:p>
            <a:r>
              <a:rPr lang="cs-CZ" err="1"/>
              <a:t>Tera</a:t>
            </a:r>
            <a:r>
              <a:rPr lang="cs-CZ"/>
              <a:t> </a:t>
            </a:r>
            <a:r>
              <a:rPr lang="cs-CZ" err="1"/>
              <a:t>Fabinova</a:t>
            </a:r>
            <a:r>
              <a:rPr lang="cs-CZ"/>
              <a:t> 1930 – 2007</a:t>
            </a:r>
          </a:p>
        </p:txBody>
      </p:sp>
      <p:pic>
        <p:nvPicPr>
          <p:cNvPr id="5" name="Obrázek 4" descr="Obsah obrázku text, kresba, kreslené, ilustrace&#10;&#10;Popis byl vytvořen automaticky">
            <a:extLst>
              <a:ext uri="{FF2B5EF4-FFF2-40B4-BE49-F238E27FC236}">
                <a16:creationId xmlns:a16="http://schemas.microsoft.com/office/drawing/2014/main" id="{0C42E87E-EA76-7FCD-9B94-45CA1AB8D15A}"/>
              </a:ext>
            </a:extLst>
          </p:cNvPr>
          <p:cNvPicPr>
            <a:picLocks noChangeAspect="1"/>
          </p:cNvPicPr>
          <p:nvPr/>
        </p:nvPicPr>
        <p:blipFill rotWithShape="1">
          <a:blip r:embed="rId2"/>
          <a:srcRect l="7857" r="17145" b="3"/>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4" name="Obrázek 3" descr="Obsah obrázku text, plakát, ilustrace, kreslené&#10;&#10;Popis byl vytvořen automaticky">
            <a:extLst>
              <a:ext uri="{FF2B5EF4-FFF2-40B4-BE49-F238E27FC236}">
                <a16:creationId xmlns:a16="http://schemas.microsoft.com/office/drawing/2014/main" id="{E264DA18-8A5D-4E1F-9630-5B7E43D8F04C}"/>
              </a:ext>
            </a:extLst>
          </p:cNvPr>
          <p:cNvPicPr>
            <a:picLocks noChangeAspect="1"/>
          </p:cNvPicPr>
          <p:nvPr/>
        </p:nvPicPr>
        <p:blipFill rotWithShape="1">
          <a:blip r:embed="rId3"/>
          <a:srcRect r="-2" b="1325"/>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Zástupný obsah 2">
            <a:extLst>
              <a:ext uri="{FF2B5EF4-FFF2-40B4-BE49-F238E27FC236}">
                <a16:creationId xmlns:a16="http://schemas.microsoft.com/office/drawing/2014/main" id="{388C6462-826E-4A49-BE91-DB1211A966EE}"/>
              </a:ext>
            </a:extLst>
          </p:cNvPr>
          <p:cNvSpPr>
            <a:spLocks noGrp="1"/>
          </p:cNvSpPr>
          <p:nvPr>
            <p:ph idx="1"/>
          </p:nvPr>
        </p:nvSpPr>
        <p:spPr>
          <a:xfrm>
            <a:off x="4184542" y="1946684"/>
            <a:ext cx="7363990" cy="4351338"/>
          </a:xfrm>
        </p:spPr>
        <p:txBody>
          <a:bodyPr>
            <a:normAutofit/>
          </a:bodyPr>
          <a:lstStyle/>
          <a:p>
            <a:pPr marL="0" indent="0">
              <a:buNone/>
            </a:pPr>
            <a:r>
              <a:rPr lang="cs-CZ" dirty="0" err="1"/>
              <a:t>Poet</a:t>
            </a:r>
            <a:r>
              <a:rPr lang="cs-CZ" dirty="0"/>
              <a:t>, </a:t>
            </a:r>
            <a:r>
              <a:rPr lang="cs-CZ" dirty="0" err="1"/>
              <a:t>storyteller</a:t>
            </a:r>
            <a:r>
              <a:rPr lang="cs-CZ" dirty="0"/>
              <a:t>, </a:t>
            </a:r>
            <a:r>
              <a:rPr lang="cs-CZ" dirty="0" err="1"/>
              <a:t>stories</a:t>
            </a:r>
            <a:r>
              <a:rPr lang="cs-CZ" dirty="0"/>
              <a:t> </a:t>
            </a:r>
            <a:r>
              <a:rPr lang="cs-CZ" dirty="0" err="1"/>
              <a:t>for</a:t>
            </a:r>
            <a:r>
              <a:rPr lang="cs-CZ" dirty="0"/>
              <a:t> </a:t>
            </a:r>
            <a:r>
              <a:rPr lang="cs-CZ" dirty="0" err="1"/>
              <a:t>kids</a:t>
            </a:r>
            <a:r>
              <a:rPr lang="cs-CZ" dirty="0"/>
              <a:t> in Roma </a:t>
            </a:r>
            <a:r>
              <a:rPr lang="cs-CZ" dirty="0" err="1"/>
              <a:t>dialects</a:t>
            </a:r>
            <a:r>
              <a:rPr lang="cs-CZ" dirty="0"/>
              <a:t> </a:t>
            </a:r>
            <a:r>
              <a:rPr lang="cs-CZ" dirty="0" err="1"/>
              <a:t>Ungriko,Serviko</a:t>
            </a:r>
            <a:r>
              <a:rPr lang="cs-CZ" dirty="0"/>
              <a:t>, performer </a:t>
            </a:r>
          </a:p>
          <a:p>
            <a:pPr marL="0" indent="0">
              <a:buNone/>
            </a:pPr>
            <a:r>
              <a:rPr lang="cs-CZ" dirty="0">
                <a:hlinkClick r:id="rId4"/>
              </a:rPr>
              <a:t>https://www.romarchive.eu/en/collection/p/tera-fabianova/</a:t>
            </a: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31764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AEF5CD-1A79-1EC3-2579-4D11FFCB6150}"/>
              </a:ext>
            </a:extLst>
          </p:cNvPr>
          <p:cNvSpPr>
            <a:spLocks noGrp="1"/>
          </p:cNvSpPr>
          <p:nvPr>
            <p:ph type="title"/>
          </p:nvPr>
        </p:nvSpPr>
        <p:spPr/>
        <p:txBody>
          <a:bodyPr/>
          <a:lstStyle/>
          <a:p>
            <a:r>
              <a:rPr lang="cs-CZ" dirty="0" err="1"/>
              <a:t>Tera</a:t>
            </a:r>
            <a:r>
              <a:rPr lang="cs-CZ" dirty="0"/>
              <a:t> Fabianová „</a:t>
            </a:r>
            <a:r>
              <a:rPr lang="en-US" b="0" i="0" dirty="0">
                <a:solidFill>
                  <a:srgbClr val="000000"/>
                </a:solidFill>
                <a:effectLst/>
                <a:latin typeface="Arial" panose="020B0604020202020204" pitchFamily="34" charset="0"/>
              </a:rPr>
              <a:t>How I Attended School".</a:t>
            </a:r>
            <a:br>
              <a:rPr lang="en-US" b="0" i="0" dirty="0">
                <a:solidFill>
                  <a:srgbClr val="000000"/>
                </a:solidFill>
                <a:effectLst/>
                <a:latin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84393AFE-2D2C-3DF2-232D-FA9B789C3D95}"/>
              </a:ext>
            </a:extLst>
          </p:cNvPr>
          <p:cNvSpPr>
            <a:spLocks noGrp="1"/>
          </p:cNvSpPr>
          <p:nvPr>
            <p:ph idx="1"/>
          </p:nvPr>
        </p:nvSpPr>
        <p:spPr/>
        <p:txBody>
          <a:bodyPr>
            <a:normAutofit fontScale="92500"/>
          </a:bodyPr>
          <a:lstStyle/>
          <a:p>
            <a:pPr marL="0" indent="0" algn="just">
              <a:buNone/>
            </a:pPr>
            <a:r>
              <a:rPr lang="en-US" b="0" i="0" dirty="0">
                <a:solidFill>
                  <a:srgbClr val="000000"/>
                </a:solidFill>
                <a:effectLst/>
                <a:latin typeface="Arial" panose="020B0604020202020204" pitchFamily="34" charset="0"/>
              </a:rPr>
              <a:t>"</a:t>
            </a:r>
            <a:r>
              <a:rPr lang="en-US" b="0" i="1" dirty="0">
                <a:solidFill>
                  <a:srgbClr val="000000"/>
                </a:solidFill>
                <a:effectLst/>
                <a:latin typeface="Arial" panose="020B0604020202020204" pitchFamily="34" charset="0"/>
              </a:rPr>
              <a:t>The teacher made me suffer. When my little sister Helena was born I was at the birth. I saw the miracle of someone being brought into the world. The midwife told me to bring water and cloths. It was cold and I helped to bring Helena into the world. We didn't have running water, I had to go to the well, I had to cut wood for the midwife.</a:t>
            </a:r>
            <a:endParaRPr lang="en-US" b="0" i="0" dirty="0">
              <a:solidFill>
                <a:srgbClr val="000000"/>
              </a:solidFill>
              <a:effectLst/>
              <a:latin typeface="Arial" panose="020B0604020202020204" pitchFamily="34" charset="0"/>
            </a:endParaRPr>
          </a:p>
          <a:p>
            <a:pPr marL="0" indent="0" algn="just">
              <a:buNone/>
            </a:pPr>
            <a:r>
              <a:rPr lang="en-US" b="0" i="1" dirty="0">
                <a:solidFill>
                  <a:srgbClr val="000000"/>
                </a:solidFill>
                <a:effectLst/>
                <a:latin typeface="Arial" panose="020B0604020202020204" pitchFamily="34" charset="0"/>
              </a:rPr>
              <a:t>The next day I went to school. We had Catechism - I sat down. Because I hadn't slept all night, I fell asleep. The priest said - hey, you bighead - because I had lots of hair - tell me how Jesus was born. And I said - Father, you've never seen it, but I was there when our </a:t>
            </a:r>
            <a:r>
              <a:rPr lang="en-US" b="0" i="1" dirty="0" err="1">
                <a:solidFill>
                  <a:srgbClr val="000000"/>
                </a:solidFill>
                <a:effectLst/>
                <a:latin typeface="Arial" panose="020B0604020202020204" pitchFamily="34" charset="0"/>
              </a:rPr>
              <a:t>Helenka</a:t>
            </a:r>
            <a:r>
              <a:rPr lang="en-US" b="0" i="1" dirty="0">
                <a:solidFill>
                  <a:srgbClr val="000000"/>
                </a:solidFill>
                <a:effectLst/>
                <a:latin typeface="Arial" panose="020B0604020202020204" pitchFamily="34" charset="0"/>
              </a:rPr>
              <a:t> was born. He gave me ten slaps with the cane on my bottom and on my hand. And he sent me off to the church to pray.</a:t>
            </a:r>
            <a:r>
              <a:rPr lang="cs-CZ" b="0" i="1"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167150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FE61D9-5B1E-B658-94C2-11AAA3D51D28}"/>
              </a:ext>
            </a:extLst>
          </p:cNvPr>
          <p:cNvSpPr>
            <a:spLocks noGrp="1"/>
          </p:cNvSpPr>
          <p:nvPr>
            <p:ph type="title"/>
          </p:nvPr>
        </p:nvSpPr>
        <p:spPr>
          <a:xfrm>
            <a:off x="430306" y="309282"/>
            <a:ext cx="5665694" cy="1183342"/>
          </a:xfrm>
        </p:spPr>
        <p:txBody>
          <a:bodyPr anchor="ctr">
            <a:normAutofit fontScale="90000"/>
          </a:bodyPr>
          <a:lstStyle/>
          <a:p>
            <a:br>
              <a:rPr lang="cs-CZ" sz="1300" dirty="0"/>
            </a:br>
            <a:br>
              <a:rPr lang="cs-CZ" sz="1300" dirty="0"/>
            </a:br>
            <a:br>
              <a:rPr lang="cs-CZ" sz="1300" dirty="0"/>
            </a:br>
            <a:br>
              <a:rPr lang="cs-CZ" sz="1300" dirty="0"/>
            </a:br>
            <a:r>
              <a:rPr lang="cs-CZ" sz="2400" b="1" dirty="0">
                <a:latin typeface="+mn-lt"/>
              </a:rPr>
              <a:t>„to make </a:t>
            </a:r>
            <a:r>
              <a:rPr lang="cs-CZ" sz="2400" b="1" dirty="0" err="1">
                <a:latin typeface="+mn-lt"/>
              </a:rPr>
              <a:t>it</a:t>
            </a:r>
            <a:r>
              <a:rPr lang="cs-CZ" sz="2400" b="1" dirty="0">
                <a:latin typeface="+mn-lt"/>
              </a:rPr>
              <a:t> </a:t>
            </a:r>
            <a:r>
              <a:rPr lang="cs-CZ" sz="2400" b="1" dirty="0" err="1">
                <a:latin typeface="+mn-lt"/>
              </a:rPr>
              <a:t>an</a:t>
            </a:r>
            <a:r>
              <a:rPr lang="cs-CZ" sz="2400" b="1" dirty="0">
                <a:latin typeface="+mn-lt"/>
              </a:rPr>
              <a:t> </a:t>
            </a:r>
            <a:r>
              <a:rPr lang="cs-CZ" sz="2400" b="1" dirty="0" err="1">
                <a:latin typeface="+mn-lt"/>
              </a:rPr>
              <a:t>orgoranic</a:t>
            </a:r>
            <a:r>
              <a:rPr lang="cs-CZ" sz="2400" b="1" dirty="0">
                <a:latin typeface="+mn-lt"/>
              </a:rPr>
              <a:t> part </a:t>
            </a:r>
            <a:r>
              <a:rPr lang="cs-CZ" sz="2400" b="1" dirty="0" err="1">
                <a:latin typeface="+mn-lt"/>
              </a:rPr>
              <a:t>of</a:t>
            </a:r>
            <a:r>
              <a:rPr lang="cs-CZ" sz="2400" b="1" dirty="0">
                <a:latin typeface="+mn-lt"/>
              </a:rPr>
              <a:t> majority  </a:t>
            </a:r>
            <a:r>
              <a:rPr lang="cs-CZ" sz="2400" b="1" dirty="0" err="1">
                <a:latin typeface="+mn-lt"/>
              </a:rPr>
              <a:t>canons</a:t>
            </a:r>
            <a:r>
              <a:rPr lang="cs-CZ" sz="2400" b="1" dirty="0">
                <a:latin typeface="+mn-lt"/>
              </a:rPr>
              <a:t>“</a:t>
            </a:r>
            <a:br>
              <a:rPr lang="cs-CZ" sz="1300" b="1" dirty="0">
                <a:latin typeface="+mn-lt"/>
              </a:rPr>
            </a:br>
            <a:br>
              <a:rPr lang="cs-CZ" sz="1300" dirty="0"/>
            </a:br>
            <a:br>
              <a:rPr lang="cs-CZ" sz="1300" dirty="0"/>
            </a:br>
            <a:br>
              <a:rPr lang="cs-CZ" sz="1300" dirty="0"/>
            </a:br>
            <a:endParaRPr lang="cs-CZ" sz="1300" dirty="0"/>
          </a:p>
        </p:txBody>
      </p:sp>
      <p:sp>
        <p:nvSpPr>
          <p:cNvPr id="3" name="Zástupný obsah 2">
            <a:extLst>
              <a:ext uri="{FF2B5EF4-FFF2-40B4-BE49-F238E27FC236}">
                <a16:creationId xmlns:a16="http://schemas.microsoft.com/office/drawing/2014/main" id="{4658CFAB-AAA9-4876-1A86-98A3A18C1343}"/>
              </a:ext>
            </a:extLst>
          </p:cNvPr>
          <p:cNvSpPr>
            <a:spLocks noGrp="1"/>
          </p:cNvSpPr>
          <p:nvPr>
            <p:ph idx="1"/>
          </p:nvPr>
        </p:nvSpPr>
        <p:spPr>
          <a:xfrm>
            <a:off x="228600" y="1398495"/>
            <a:ext cx="5867400" cy="4841586"/>
          </a:xfrm>
        </p:spPr>
        <p:txBody>
          <a:bodyPr anchor="ctr">
            <a:normAutofit lnSpcReduction="10000"/>
          </a:bodyPr>
          <a:lstStyle/>
          <a:p>
            <a:pPr marL="0" indent="0">
              <a:buNone/>
            </a:pPr>
            <a:endParaRPr lang="cs-CZ" sz="1800" dirty="0"/>
          </a:p>
          <a:p>
            <a:pPr marL="0" indent="0">
              <a:buNone/>
            </a:pPr>
            <a:r>
              <a:rPr lang="cs-CZ" sz="1800" dirty="0"/>
              <a:t>Karolína Ryvolová: </a:t>
            </a:r>
            <a:r>
              <a:rPr lang="cs-CZ" sz="1800" i="1" dirty="0"/>
              <a:t>Špačkem tužky na manžet</a:t>
            </a:r>
            <a:r>
              <a:rPr lang="cs-CZ" sz="1800" dirty="0"/>
              <a:t>ě. (</a:t>
            </a:r>
            <a:r>
              <a:rPr lang="cs-CZ" sz="1800" i="0" u="none" strike="noStrike" dirty="0" err="1">
                <a:effectLst/>
              </a:rPr>
              <a:t>With</a:t>
            </a:r>
            <a:r>
              <a:rPr lang="cs-CZ" sz="1800" i="0" u="none" strike="noStrike" dirty="0">
                <a:effectLst/>
              </a:rPr>
              <a:t> a </a:t>
            </a:r>
            <a:r>
              <a:rPr lang="cs-CZ" sz="1800" i="0" u="none" strike="noStrike" dirty="0" err="1">
                <a:effectLst/>
              </a:rPr>
              <a:t>Pencil</a:t>
            </a:r>
            <a:r>
              <a:rPr lang="cs-CZ" sz="1800" i="0" u="none" strike="noStrike" dirty="0">
                <a:effectLst/>
              </a:rPr>
              <a:t> </a:t>
            </a:r>
            <a:r>
              <a:rPr lang="cs-CZ" sz="1800" i="0" u="none" strike="noStrike" dirty="0" err="1">
                <a:effectLst/>
              </a:rPr>
              <a:t>Stub</a:t>
            </a:r>
            <a:r>
              <a:rPr lang="cs-CZ" sz="1800" i="0" u="none" strike="noStrike" dirty="0">
                <a:effectLst/>
              </a:rPr>
              <a:t> on </a:t>
            </a:r>
            <a:r>
              <a:rPr lang="cs-CZ" sz="1800" i="0" u="none" strike="noStrike" dirty="0" err="1">
                <a:effectLst/>
              </a:rPr>
              <a:t>the</a:t>
            </a:r>
            <a:r>
              <a:rPr lang="cs-CZ" sz="1800" i="0" u="none" strike="noStrike" dirty="0">
                <a:effectLst/>
              </a:rPr>
              <a:t> </a:t>
            </a:r>
            <a:r>
              <a:rPr lang="cs-CZ" sz="1800" i="0" u="none" strike="noStrike" dirty="0" err="1">
                <a:effectLst/>
              </a:rPr>
              <a:t>Cuff</a:t>
            </a:r>
            <a:r>
              <a:rPr lang="cs-CZ" sz="1800" i="0" u="none" strike="noStrike" dirty="0">
                <a:effectLst/>
              </a:rPr>
              <a:t>. </a:t>
            </a:r>
            <a:r>
              <a:rPr lang="cs-CZ" sz="1800" i="0" u="none" strike="noStrike" dirty="0" err="1">
                <a:effectLst/>
              </a:rPr>
              <a:t>history</a:t>
            </a:r>
            <a:r>
              <a:rPr lang="cs-CZ" sz="1800" i="0" u="none" strike="noStrike" dirty="0">
                <a:effectLst/>
              </a:rPr>
              <a:t> </a:t>
            </a:r>
            <a:r>
              <a:rPr lang="cs-CZ" sz="1800" i="0" u="none" strike="noStrike" dirty="0" err="1">
                <a:effectLst/>
              </a:rPr>
              <a:t>of</a:t>
            </a:r>
            <a:r>
              <a:rPr lang="cs-CZ" sz="1800" i="0" u="none" strike="noStrike" dirty="0">
                <a:effectLst/>
              </a:rPr>
              <a:t> Romani </a:t>
            </a:r>
            <a:r>
              <a:rPr lang="cs-CZ" sz="1800" i="0" u="none" strike="noStrike" dirty="0" err="1">
                <a:effectLst/>
              </a:rPr>
              <a:t>literature</a:t>
            </a:r>
            <a:r>
              <a:rPr lang="cs-CZ" sz="1800" i="0" u="none" strike="noStrike" dirty="0">
                <a:effectLst/>
              </a:rPr>
              <a:t> on </a:t>
            </a:r>
            <a:r>
              <a:rPr lang="cs-CZ" sz="1800" i="0" u="none" strike="noStrike" dirty="0" err="1">
                <a:effectLst/>
              </a:rPr>
              <a:t>the</a:t>
            </a:r>
            <a:r>
              <a:rPr lang="cs-CZ" sz="1800" i="0" u="none" strike="noStrike" dirty="0">
                <a:effectLst/>
              </a:rPr>
              <a:t> </a:t>
            </a:r>
            <a:r>
              <a:rPr lang="cs-CZ" sz="1800" i="0" u="none" strike="noStrike" dirty="0" err="1">
                <a:effectLst/>
              </a:rPr>
              <a:t>territory</a:t>
            </a:r>
            <a:r>
              <a:rPr lang="cs-CZ" sz="1800" i="0" u="none" strike="noStrike" dirty="0">
                <a:effectLst/>
              </a:rPr>
              <a:t> </a:t>
            </a:r>
            <a:r>
              <a:rPr lang="cs-CZ" sz="1800" i="0" u="none" strike="noStrike" dirty="0" err="1">
                <a:effectLst/>
              </a:rPr>
              <a:t>of</a:t>
            </a:r>
            <a:r>
              <a:rPr lang="cs-CZ" sz="1800" i="0" u="none" strike="noStrike" dirty="0">
                <a:effectLst/>
              </a:rPr>
              <a:t> </a:t>
            </a:r>
            <a:r>
              <a:rPr lang="cs-CZ" sz="1800" i="0" u="none" strike="noStrike" dirty="0" err="1">
                <a:effectLst/>
              </a:rPr>
              <a:t>the</a:t>
            </a:r>
            <a:r>
              <a:rPr lang="cs-CZ" sz="1800" i="0" u="none" strike="noStrike" dirty="0">
                <a:effectLst/>
              </a:rPr>
              <a:t> Czech Republic.), Slovo 21, Praha 2021. </a:t>
            </a:r>
          </a:p>
          <a:p>
            <a:pPr marL="0" indent="0">
              <a:buNone/>
            </a:pPr>
            <a:br>
              <a:rPr lang="cs-CZ" sz="1800" dirty="0"/>
            </a:br>
            <a:r>
              <a:rPr lang="cs-CZ" sz="1800" dirty="0" err="1"/>
              <a:t>Memory</a:t>
            </a:r>
            <a:r>
              <a:rPr lang="cs-CZ" sz="1800" dirty="0"/>
              <a:t>, </a:t>
            </a:r>
            <a:r>
              <a:rPr lang="cs-CZ" sz="1800" dirty="0" err="1"/>
              <a:t>History</a:t>
            </a:r>
            <a:r>
              <a:rPr lang="cs-CZ" sz="1800" dirty="0"/>
              <a:t>, </a:t>
            </a:r>
            <a:r>
              <a:rPr lang="cs-CZ" sz="1800" dirty="0" err="1"/>
              <a:t>Criticism</a:t>
            </a:r>
            <a:r>
              <a:rPr lang="cs-CZ" sz="1800" dirty="0"/>
              <a:t>, </a:t>
            </a:r>
            <a:r>
              <a:rPr lang="cs-CZ" sz="1800" dirty="0" err="1"/>
              <a:t>Postcolonial</a:t>
            </a:r>
            <a:r>
              <a:rPr lang="cs-CZ" sz="1800" dirty="0"/>
              <a:t> </a:t>
            </a:r>
            <a:r>
              <a:rPr lang="cs-CZ" sz="1800" dirty="0" err="1"/>
              <a:t>theory</a:t>
            </a:r>
            <a:r>
              <a:rPr lang="cs-CZ" sz="1800" dirty="0"/>
              <a:t> </a:t>
            </a:r>
          </a:p>
          <a:p>
            <a:pPr marL="0" indent="0">
              <a:buNone/>
            </a:pPr>
            <a:r>
              <a:rPr lang="cs-CZ" sz="1800" dirty="0" err="1"/>
              <a:t>Goals</a:t>
            </a:r>
            <a:r>
              <a:rPr lang="cs-CZ" sz="1800" dirty="0"/>
              <a:t>:</a:t>
            </a:r>
          </a:p>
          <a:p>
            <a:pPr marL="0" indent="0">
              <a:buNone/>
            </a:pPr>
            <a:r>
              <a:rPr lang="cs-CZ" sz="1800" dirty="0"/>
              <a:t>Support </a:t>
            </a:r>
            <a:r>
              <a:rPr lang="cs-CZ" sz="1800" dirty="0" err="1"/>
              <a:t>for</a:t>
            </a:r>
            <a:r>
              <a:rPr lang="cs-CZ" sz="1800" dirty="0"/>
              <a:t> a </a:t>
            </a:r>
            <a:r>
              <a:rPr lang="cs-CZ" sz="1800" dirty="0" err="1"/>
              <a:t>modern</a:t>
            </a:r>
            <a:r>
              <a:rPr lang="cs-CZ" sz="1800" dirty="0"/>
              <a:t> </a:t>
            </a:r>
            <a:r>
              <a:rPr lang="cs-CZ" sz="1800" dirty="0" err="1"/>
              <a:t>literature</a:t>
            </a:r>
            <a:r>
              <a:rPr lang="cs-CZ" sz="1800" dirty="0"/>
              <a:t>, to </a:t>
            </a:r>
            <a:r>
              <a:rPr lang="cs-CZ" sz="1800" dirty="0" err="1"/>
              <a:t>integrate</a:t>
            </a:r>
            <a:r>
              <a:rPr lang="cs-CZ" sz="1800" dirty="0"/>
              <a:t> Romani </a:t>
            </a:r>
            <a:r>
              <a:rPr lang="cs-CZ" sz="1800" dirty="0" err="1"/>
              <a:t>literature</a:t>
            </a:r>
            <a:r>
              <a:rPr lang="cs-CZ" sz="1800" dirty="0"/>
              <a:t> in </a:t>
            </a:r>
            <a:r>
              <a:rPr lang="cs-CZ" sz="1800" dirty="0" err="1"/>
              <a:t>the</a:t>
            </a:r>
            <a:r>
              <a:rPr lang="cs-CZ" sz="1800" dirty="0"/>
              <a:t> </a:t>
            </a:r>
            <a:r>
              <a:rPr lang="cs-CZ" sz="1800" dirty="0" err="1"/>
              <a:t>field</a:t>
            </a:r>
            <a:r>
              <a:rPr lang="cs-CZ" sz="1800" dirty="0"/>
              <a:t> </a:t>
            </a:r>
            <a:r>
              <a:rPr lang="cs-CZ" sz="1800" dirty="0" err="1"/>
              <a:t>of</a:t>
            </a:r>
            <a:r>
              <a:rPr lang="cs-CZ" sz="1800" dirty="0"/>
              <a:t> major </a:t>
            </a:r>
            <a:r>
              <a:rPr lang="cs-CZ" sz="1800" dirty="0" err="1"/>
              <a:t>literature</a:t>
            </a:r>
            <a:r>
              <a:rPr lang="cs-CZ" sz="1800" dirty="0"/>
              <a:t> and „to make </a:t>
            </a:r>
            <a:r>
              <a:rPr lang="cs-CZ" sz="1800" dirty="0" err="1"/>
              <a:t>it</a:t>
            </a:r>
            <a:r>
              <a:rPr lang="cs-CZ" sz="1800" dirty="0"/>
              <a:t> </a:t>
            </a:r>
            <a:r>
              <a:rPr lang="cs-CZ" sz="1800" dirty="0" err="1"/>
              <a:t>an</a:t>
            </a:r>
            <a:r>
              <a:rPr lang="cs-CZ" sz="1800" dirty="0"/>
              <a:t> </a:t>
            </a:r>
            <a:r>
              <a:rPr lang="cs-CZ" sz="1800" dirty="0" err="1"/>
              <a:t>orgoranic</a:t>
            </a:r>
            <a:r>
              <a:rPr lang="cs-CZ" sz="1800" dirty="0"/>
              <a:t> part </a:t>
            </a:r>
            <a:r>
              <a:rPr lang="cs-CZ" sz="1800" dirty="0" err="1"/>
              <a:t>of</a:t>
            </a:r>
            <a:r>
              <a:rPr lang="cs-CZ" sz="1800" dirty="0"/>
              <a:t> majority  </a:t>
            </a:r>
            <a:r>
              <a:rPr lang="cs-CZ" sz="1800" dirty="0" err="1"/>
              <a:t>canons</a:t>
            </a:r>
            <a:r>
              <a:rPr lang="cs-CZ" sz="1800" dirty="0"/>
              <a:t>“ </a:t>
            </a:r>
          </a:p>
          <a:p>
            <a:pPr marL="0" indent="0">
              <a:buNone/>
            </a:pPr>
            <a:r>
              <a:rPr lang="cs-CZ" sz="1800" dirty="0" err="1"/>
              <a:t>Q</a:t>
            </a:r>
            <a:r>
              <a:rPr lang="cs-CZ" sz="1800" dirty="0"/>
              <a:t>: Berkyová R., Ryvolová K., A </a:t>
            </a:r>
            <a:r>
              <a:rPr lang="cs-CZ" sz="1800" dirty="0" err="1"/>
              <a:t>pocket</a:t>
            </a:r>
            <a:r>
              <a:rPr lang="cs-CZ" sz="1800" dirty="0"/>
              <a:t> </a:t>
            </a:r>
            <a:r>
              <a:rPr lang="cs-CZ" sz="1800" dirty="0" err="1"/>
              <a:t>guide</a:t>
            </a:r>
            <a:r>
              <a:rPr lang="cs-CZ" sz="1800" dirty="0"/>
              <a:t> to Romani </a:t>
            </a:r>
            <a:r>
              <a:rPr lang="cs-CZ" sz="1800" dirty="0" err="1"/>
              <a:t>Literature</a:t>
            </a:r>
            <a:r>
              <a:rPr lang="cs-CZ" sz="1800" dirty="0"/>
              <a:t>, in </a:t>
            </a:r>
            <a:r>
              <a:rPr lang="cs-CZ" sz="1800" i="1" dirty="0"/>
              <a:t>Neviditelné muzeum/</a:t>
            </a:r>
            <a:r>
              <a:rPr lang="cs-CZ" sz="1800" i="1" dirty="0" err="1"/>
              <a:t>Invisisble</a:t>
            </a:r>
            <a:r>
              <a:rPr lang="cs-CZ" sz="1800" i="1" dirty="0"/>
              <a:t> Museum/</a:t>
            </a:r>
            <a:r>
              <a:rPr lang="cs-CZ" sz="1800" i="1" dirty="0" err="1"/>
              <a:t>Nadikhuno</a:t>
            </a:r>
            <a:r>
              <a:rPr lang="cs-CZ" sz="1800" i="1" dirty="0"/>
              <a:t> </a:t>
            </a:r>
            <a:r>
              <a:rPr lang="cs-CZ" sz="1800" i="1" dirty="0" err="1"/>
              <a:t>Muzeumos</a:t>
            </a:r>
            <a:r>
              <a:rPr lang="cs-CZ" sz="1800" i="1" dirty="0"/>
              <a:t>.</a:t>
            </a:r>
            <a:r>
              <a:rPr lang="cs-CZ" sz="1800" dirty="0"/>
              <a:t> Tranzit, Bratislava 2019.</a:t>
            </a:r>
          </a:p>
          <a:p>
            <a:pPr marL="0" indent="0">
              <a:buNone/>
            </a:pPr>
            <a:endParaRPr lang="cs-CZ" sz="1800" dirty="0"/>
          </a:p>
          <a:p>
            <a:pPr marL="0" indent="0">
              <a:buNone/>
            </a:pPr>
            <a:r>
              <a:rPr lang="cs-CZ" sz="1800" dirty="0" err="1"/>
              <a:t>Discussion</a:t>
            </a:r>
            <a:r>
              <a:rPr lang="cs-CZ" sz="1800" dirty="0"/>
              <a:t> </a:t>
            </a:r>
            <a:r>
              <a:rPr lang="cs-CZ" sz="1800" dirty="0" err="1"/>
              <a:t>about</a:t>
            </a:r>
            <a:r>
              <a:rPr lang="cs-CZ" sz="1800" dirty="0"/>
              <a:t> Romani </a:t>
            </a:r>
            <a:r>
              <a:rPr lang="cs-CZ" sz="1800" dirty="0" err="1"/>
              <a:t>women</a:t>
            </a:r>
            <a:r>
              <a:rPr lang="cs-CZ" sz="1800" dirty="0"/>
              <a:t>, </a:t>
            </a:r>
            <a:r>
              <a:rPr lang="cs-CZ" sz="1800" dirty="0" err="1"/>
              <a:t>memory</a:t>
            </a:r>
            <a:r>
              <a:rPr lang="cs-CZ" sz="1800" dirty="0"/>
              <a:t>, art and </a:t>
            </a:r>
            <a:r>
              <a:rPr lang="cs-CZ" sz="1800" dirty="0" err="1"/>
              <a:t>literature</a:t>
            </a:r>
            <a:r>
              <a:rPr lang="cs-CZ" sz="1800" dirty="0"/>
              <a:t> </a:t>
            </a:r>
          </a:p>
          <a:p>
            <a:r>
              <a:rPr lang="cs-CZ" sz="1800" dirty="0">
                <a:hlinkClick r:id="rId2"/>
              </a:rPr>
              <a:t>https://www.youtube.com/watch?v=COjrFg4HNCc</a:t>
            </a:r>
            <a:endParaRPr lang="cs-CZ" sz="1800" dirty="0"/>
          </a:p>
          <a:p>
            <a:endParaRPr lang="cs-CZ" sz="1300" dirty="0"/>
          </a:p>
          <a:p>
            <a:endParaRPr lang="cs-CZ" sz="1300" dirty="0"/>
          </a:p>
        </p:txBody>
      </p:sp>
      <p:sp>
        <p:nvSpPr>
          <p:cNvPr id="23" name="Rectangle 22">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ázek 3" descr="Obsah obrázku text, dopis, rukopis, Kosmetika&#10;&#10;Popis byl vytvořen automaticky">
            <a:extLst>
              <a:ext uri="{FF2B5EF4-FFF2-40B4-BE49-F238E27FC236}">
                <a16:creationId xmlns:a16="http://schemas.microsoft.com/office/drawing/2014/main" id="{8CCA9C2E-60D3-BB66-728C-67EAC3E62EA4}"/>
              </a:ext>
            </a:extLst>
          </p:cNvPr>
          <p:cNvPicPr>
            <a:picLocks noChangeAspect="1"/>
          </p:cNvPicPr>
          <p:nvPr/>
        </p:nvPicPr>
        <p:blipFill rotWithShape="1">
          <a:blip r:embed="rId3"/>
          <a:srcRect l="3529" r="9590" b="-1"/>
          <a:stretch/>
        </p:blipFill>
        <p:spPr>
          <a:xfrm>
            <a:off x="7906778" y="753692"/>
            <a:ext cx="3160244" cy="5348072"/>
          </a:xfrm>
          <a:prstGeom prst="rect">
            <a:avLst/>
          </a:prstGeom>
        </p:spPr>
      </p:pic>
    </p:spTree>
    <p:extLst>
      <p:ext uri="{BB962C8B-B14F-4D97-AF65-F5344CB8AC3E}">
        <p14:creationId xmlns:p14="http://schemas.microsoft.com/office/powerpoint/2010/main" val="283043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17C121C8-7F79-2647-2823-C2AC99CE56AA}"/>
              </a:ext>
            </a:extLst>
          </p:cNvPr>
          <p:cNvSpPr>
            <a:spLocks noGrp="1"/>
          </p:cNvSpPr>
          <p:nvPr>
            <p:ph type="title"/>
          </p:nvPr>
        </p:nvSpPr>
        <p:spPr>
          <a:xfrm>
            <a:off x="5405718" y="329184"/>
            <a:ext cx="6143154" cy="625558"/>
          </a:xfrm>
        </p:spPr>
        <p:txBody>
          <a:bodyPr anchor="b">
            <a:normAutofit/>
          </a:bodyPr>
          <a:lstStyle/>
          <a:p>
            <a:r>
              <a:rPr lang="cs-CZ" sz="2400" b="1" dirty="0">
                <a:latin typeface="+mn-lt"/>
              </a:rPr>
              <a:t>Roma/ Czech </a:t>
            </a:r>
            <a:r>
              <a:rPr lang="cs-CZ" sz="2400" b="1" dirty="0" err="1">
                <a:latin typeface="+mn-lt"/>
              </a:rPr>
              <a:t>Contemporary</a:t>
            </a:r>
            <a:r>
              <a:rPr lang="cs-CZ" sz="2400" b="1" dirty="0">
                <a:latin typeface="+mn-lt"/>
              </a:rPr>
              <a:t> </a:t>
            </a:r>
            <a:r>
              <a:rPr lang="cs-CZ" sz="2400" b="1" dirty="0" err="1">
                <a:latin typeface="+mn-lt"/>
              </a:rPr>
              <a:t>Female</a:t>
            </a:r>
            <a:r>
              <a:rPr lang="cs-CZ" sz="2400" b="1" dirty="0">
                <a:latin typeface="+mn-lt"/>
              </a:rPr>
              <a:t> </a:t>
            </a:r>
            <a:r>
              <a:rPr lang="cs-CZ" sz="2400" b="1" dirty="0" err="1">
                <a:latin typeface="+mn-lt"/>
              </a:rPr>
              <a:t>Writers</a:t>
            </a:r>
            <a:endParaRPr lang="cs-CZ" sz="2400" b="1" dirty="0">
              <a:latin typeface="+mn-lt"/>
            </a:endParaRPr>
          </a:p>
        </p:txBody>
      </p:sp>
      <p:pic>
        <p:nvPicPr>
          <p:cNvPr id="2" name="Obrázek 1">
            <a:extLst>
              <a:ext uri="{FF2B5EF4-FFF2-40B4-BE49-F238E27FC236}">
                <a16:creationId xmlns:a16="http://schemas.microsoft.com/office/drawing/2014/main" id="{C8328AD2-49AC-7343-E544-B3CE2D149FCD}"/>
              </a:ext>
            </a:extLst>
          </p:cNvPr>
          <p:cNvPicPr>
            <a:picLocks noChangeAspect="1"/>
          </p:cNvPicPr>
          <p:nvPr/>
        </p:nvPicPr>
        <p:blipFill rotWithShape="1">
          <a:blip r:embed="rId2"/>
          <a:srcRect r="6132" b="-1"/>
          <a:stretch/>
        </p:blipFill>
        <p:spPr>
          <a:xfrm>
            <a:off x="1" y="0"/>
            <a:ext cx="4182034"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obsah 4">
            <a:extLst>
              <a:ext uri="{FF2B5EF4-FFF2-40B4-BE49-F238E27FC236}">
                <a16:creationId xmlns:a16="http://schemas.microsoft.com/office/drawing/2014/main" id="{F58F7339-31DC-0A31-1A72-1172EEE6A440}"/>
              </a:ext>
            </a:extLst>
          </p:cNvPr>
          <p:cNvSpPr>
            <a:spLocks noGrp="1"/>
          </p:cNvSpPr>
          <p:nvPr>
            <p:ph idx="1"/>
          </p:nvPr>
        </p:nvSpPr>
        <p:spPr>
          <a:xfrm>
            <a:off x="4329953" y="1398494"/>
            <a:ext cx="7858999" cy="5459505"/>
          </a:xfrm>
        </p:spPr>
        <p:txBody>
          <a:bodyPr>
            <a:normAutofit/>
          </a:bodyPr>
          <a:lstStyle/>
          <a:p>
            <a:pPr marL="0" indent="0">
              <a:buNone/>
            </a:pPr>
            <a:r>
              <a:rPr lang="cs-CZ" sz="2200" dirty="0"/>
              <a:t>Věra Horváthová </a:t>
            </a:r>
            <a:r>
              <a:rPr lang="cs-CZ" sz="2200" dirty="0" err="1"/>
              <a:t>Duždová</a:t>
            </a:r>
            <a:endParaRPr lang="cs-CZ" sz="2200" dirty="0"/>
          </a:p>
          <a:p>
            <a:pPr marL="0" indent="0">
              <a:buNone/>
            </a:pPr>
            <a:r>
              <a:rPr lang="cs-CZ" sz="2200" dirty="0"/>
              <a:t>Stanislava Miková </a:t>
            </a:r>
          </a:p>
          <a:p>
            <a:pPr marL="0" indent="0">
              <a:buNone/>
            </a:pPr>
            <a:r>
              <a:rPr lang="cs-CZ" sz="2200" dirty="0"/>
              <a:t>Ilona Ferková</a:t>
            </a:r>
          </a:p>
          <a:p>
            <a:pPr marL="0" indent="0">
              <a:buNone/>
            </a:pPr>
            <a:r>
              <a:rPr lang="cs-CZ" sz="2200" dirty="0"/>
              <a:t>Květoslava Podhradská </a:t>
            </a:r>
          </a:p>
          <a:p>
            <a:pPr marL="0" indent="0">
              <a:buNone/>
            </a:pPr>
            <a:r>
              <a:rPr lang="cs-CZ" sz="2200" dirty="0"/>
              <a:t>Iveta Kokyová </a:t>
            </a:r>
          </a:p>
          <a:p>
            <a:pPr marL="0" indent="0">
              <a:buNone/>
            </a:pPr>
            <a:r>
              <a:rPr lang="cs-CZ" sz="2200" dirty="0"/>
              <a:t>Olga </a:t>
            </a:r>
            <a:r>
              <a:rPr lang="cs-CZ" sz="2200" dirty="0" err="1"/>
              <a:t>Fečová</a:t>
            </a:r>
            <a:r>
              <a:rPr lang="cs-CZ" sz="2200" dirty="0"/>
              <a:t> </a:t>
            </a:r>
          </a:p>
          <a:p>
            <a:pPr marL="0" indent="0">
              <a:buNone/>
            </a:pPr>
            <a:r>
              <a:rPr lang="cs-CZ" sz="2200" dirty="0"/>
              <a:t>Erika Oláhová </a:t>
            </a:r>
          </a:p>
          <a:p>
            <a:pPr marL="0" indent="0">
              <a:buNone/>
            </a:pPr>
            <a:r>
              <a:rPr lang="cs-CZ" sz="2200" dirty="0"/>
              <a:t>Irena Eliášová</a:t>
            </a:r>
          </a:p>
          <a:p>
            <a:pPr marL="0" indent="0">
              <a:buNone/>
            </a:pPr>
            <a:r>
              <a:rPr lang="cs-CZ" sz="2200" dirty="0" err="1"/>
              <a:t>Antologies</a:t>
            </a:r>
            <a:r>
              <a:rPr lang="cs-CZ" sz="2200" dirty="0"/>
              <a:t> </a:t>
            </a:r>
            <a:r>
              <a:rPr lang="cs-CZ" sz="2200" dirty="0" err="1"/>
              <a:t>of</a:t>
            </a:r>
            <a:r>
              <a:rPr lang="cs-CZ" sz="2200" dirty="0"/>
              <a:t> Roma </a:t>
            </a:r>
            <a:r>
              <a:rPr lang="cs-CZ" sz="2200" dirty="0" err="1"/>
              <a:t>Literature</a:t>
            </a:r>
            <a:r>
              <a:rPr lang="cs-CZ" sz="2200" dirty="0"/>
              <a:t>:</a:t>
            </a:r>
          </a:p>
          <a:p>
            <a:pPr marL="0" indent="0">
              <a:buNone/>
            </a:pPr>
            <a:r>
              <a:rPr lang="cs-CZ" sz="2200" i="1" dirty="0" err="1"/>
              <a:t>Čalo</a:t>
            </a:r>
            <a:r>
              <a:rPr lang="cs-CZ" sz="2200" i="1" dirty="0"/>
              <a:t> </a:t>
            </a:r>
            <a:r>
              <a:rPr lang="cs-CZ" sz="2200" i="1" dirty="0" err="1"/>
              <a:t>voďi</a:t>
            </a:r>
            <a:r>
              <a:rPr lang="cs-CZ" sz="2200" i="1" dirty="0"/>
              <a:t>/Sytá duše</a:t>
            </a:r>
            <a:r>
              <a:rPr lang="cs-CZ" sz="2200" dirty="0"/>
              <a:t>.  (Helena Sadílková, Jana Kramářová </a:t>
            </a:r>
            <a:r>
              <a:rPr lang="cs-CZ" sz="2200" dirty="0" err="1"/>
              <a:t>eds</a:t>
            </a:r>
            <a:r>
              <a:rPr lang="cs-CZ" sz="2200" dirty="0"/>
              <a:t>.), Muzeum romské kultury. Brno: 2007)</a:t>
            </a:r>
          </a:p>
          <a:p>
            <a:pPr marL="0" indent="0">
              <a:buNone/>
            </a:pPr>
            <a:r>
              <a:rPr lang="cs-CZ" sz="2200" i="1" dirty="0"/>
              <a:t>Všude samá krása</a:t>
            </a:r>
            <a:r>
              <a:rPr lang="cs-CZ" sz="2200" dirty="0"/>
              <a:t>. </a:t>
            </a:r>
            <a:r>
              <a:rPr lang="cs-CZ" sz="2200" dirty="0" err="1"/>
              <a:t>Kher</a:t>
            </a:r>
            <a:r>
              <a:rPr lang="cs-CZ" sz="2200" dirty="0"/>
              <a:t>. Praha: 2021</a:t>
            </a:r>
          </a:p>
          <a:p>
            <a:pPr marL="0" indent="0">
              <a:buNone/>
            </a:pPr>
            <a:endParaRPr lang="cs-CZ" sz="2200" dirty="0"/>
          </a:p>
          <a:p>
            <a:endParaRPr lang="cs-CZ" sz="2200" dirty="0"/>
          </a:p>
        </p:txBody>
      </p:sp>
    </p:spTree>
    <p:extLst>
      <p:ext uri="{BB962C8B-B14F-4D97-AF65-F5344CB8AC3E}">
        <p14:creationId xmlns:p14="http://schemas.microsoft.com/office/powerpoint/2010/main" val="232089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69B1B85-3FCC-4B67-3FAB-DF95361AF36A}"/>
              </a:ext>
            </a:extLst>
          </p:cNvPr>
          <p:cNvSpPr>
            <a:spLocks noGrp="1"/>
          </p:cNvSpPr>
          <p:nvPr>
            <p:ph type="title"/>
          </p:nvPr>
        </p:nvSpPr>
        <p:spPr>
          <a:xfrm>
            <a:off x="572493" y="238539"/>
            <a:ext cx="11018520" cy="1434415"/>
          </a:xfrm>
        </p:spPr>
        <p:txBody>
          <a:bodyPr anchor="b">
            <a:normAutofit/>
          </a:bodyPr>
          <a:lstStyle/>
          <a:p>
            <a:r>
              <a:rPr lang="cs-CZ" sz="5400"/>
              <a:t>Ilona Ferková 1956</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771528E-B837-4116-B2BE-EC9F963CA65D}"/>
              </a:ext>
            </a:extLst>
          </p:cNvPr>
          <p:cNvSpPr>
            <a:spLocks noGrp="1"/>
          </p:cNvSpPr>
          <p:nvPr>
            <p:ph idx="1"/>
          </p:nvPr>
        </p:nvSpPr>
        <p:spPr>
          <a:xfrm>
            <a:off x="572493" y="2071316"/>
            <a:ext cx="6713552" cy="4119172"/>
          </a:xfrm>
        </p:spPr>
        <p:txBody>
          <a:bodyPr anchor="t">
            <a:normAutofit/>
          </a:bodyPr>
          <a:lstStyle/>
          <a:p>
            <a:r>
              <a:rPr lang="cs-CZ" sz="1900" dirty="0">
                <a:hlinkClick r:id="rId2"/>
              </a:rPr>
              <a:t>https://romove.radio.cz/en/clanek/20268</a:t>
            </a:r>
            <a:endParaRPr lang="cs-CZ" sz="1900" dirty="0"/>
          </a:p>
          <a:p>
            <a:r>
              <a:rPr lang="cs-CZ" sz="1900" dirty="0">
                <a:hlinkClick r:id="rId3"/>
              </a:rPr>
              <a:t>https://www.pametnaroda.cz/cs/ferkova-ilona-1956</a:t>
            </a:r>
            <a:endParaRPr lang="cs-CZ" sz="1900" dirty="0"/>
          </a:p>
          <a:p>
            <a:r>
              <a:rPr lang="cs-CZ" sz="1900" dirty="0"/>
              <a:t>(interview </a:t>
            </a:r>
            <a:r>
              <a:rPr lang="cs-CZ" sz="1900" dirty="0" err="1"/>
              <a:t>with</a:t>
            </a:r>
            <a:r>
              <a:rPr lang="cs-CZ" sz="1900" dirty="0"/>
              <a:t> Ilona Ferková)</a:t>
            </a:r>
          </a:p>
          <a:p>
            <a:endParaRPr lang="cs-CZ" sz="1900" dirty="0"/>
          </a:p>
          <a:p>
            <a:r>
              <a:rPr lang="en-US" sz="1900" b="0" i="1" dirty="0">
                <a:effectLst/>
                <a:latin typeface="Arial" panose="020B0604020202020204" pitchFamily="34" charset="0"/>
              </a:rPr>
              <a:t>Ilona </a:t>
            </a:r>
            <a:r>
              <a:rPr lang="en-US" sz="1900" b="0" i="1" dirty="0" err="1">
                <a:effectLst/>
                <a:latin typeface="Arial" panose="020B0604020202020204" pitchFamily="34" charset="0"/>
              </a:rPr>
              <a:t>Ferkova</a:t>
            </a:r>
            <a:r>
              <a:rPr lang="en-US" sz="1900" b="0" i="1" dirty="0">
                <a:effectLst/>
                <a:latin typeface="Arial" panose="020B0604020202020204" pitchFamily="34" charset="0"/>
              </a:rPr>
              <a:t> writes in the Romany language, closely related to the ancient Indian language Sanskrit. It has survived and adapted itself through the centuries ever since the ancestors of today's Roma left India a millennium ago. Ilona has written a fascinating collection of short stories that capture both the tribulations and the poetry that shines even through the material hardship of life for many Roma in the Czech Republic today.</a:t>
            </a:r>
            <a:endParaRPr lang="cs-CZ" sz="1900" dirty="0"/>
          </a:p>
          <a:p>
            <a:endParaRPr lang="cs-CZ" sz="1900" dirty="0"/>
          </a:p>
          <a:p>
            <a:endParaRPr lang="cs-CZ" sz="1900" dirty="0"/>
          </a:p>
        </p:txBody>
      </p:sp>
      <p:pic>
        <p:nvPicPr>
          <p:cNvPr id="4" name="Obrázek 3">
            <a:extLst>
              <a:ext uri="{FF2B5EF4-FFF2-40B4-BE49-F238E27FC236}">
                <a16:creationId xmlns:a16="http://schemas.microsoft.com/office/drawing/2014/main" id="{74BFB2B5-799B-08A4-DD99-D799DDA100B9}"/>
              </a:ext>
            </a:extLst>
          </p:cNvPr>
          <p:cNvPicPr>
            <a:picLocks noChangeAspect="1"/>
          </p:cNvPicPr>
          <p:nvPr/>
        </p:nvPicPr>
        <p:blipFill rotWithShape="1">
          <a:blip r:embed="rId4"/>
          <a:srcRect l="584" r="3212" b="2"/>
          <a:stretch/>
        </p:blipFill>
        <p:spPr>
          <a:xfrm>
            <a:off x="7675658" y="2093976"/>
            <a:ext cx="3941064" cy="4096512"/>
          </a:xfrm>
          <a:prstGeom prst="rect">
            <a:avLst/>
          </a:prstGeom>
        </p:spPr>
      </p:pic>
    </p:spTree>
    <p:extLst>
      <p:ext uri="{BB962C8B-B14F-4D97-AF65-F5344CB8AC3E}">
        <p14:creationId xmlns:p14="http://schemas.microsoft.com/office/powerpoint/2010/main" val="148568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02AF4A-DB7E-8FEC-3D62-57D3254F1A34}"/>
              </a:ext>
            </a:extLst>
          </p:cNvPr>
          <p:cNvSpPr>
            <a:spLocks noGrp="1"/>
          </p:cNvSpPr>
          <p:nvPr>
            <p:ph type="title"/>
          </p:nvPr>
        </p:nvSpPr>
        <p:spPr/>
        <p:txBody>
          <a:bodyPr/>
          <a:lstStyle/>
          <a:p>
            <a:r>
              <a:rPr lang="cs-CZ" i="1" dirty="0"/>
              <a:t>Ještě jednou, Lído. Kaštánkovy příběhy z herny. </a:t>
            </a:r>
          </a:p>
        </p:txBody>
      </p:sp>
      <p:sp>
        <p:nvSpPr>
          <p:cNvPr id="3" name="Zástupný obsah 2">
            <a:extLst>
              <a:ext uri="{FF2B5EF4-FFF2-40B4-BE49-F238E27FC236}">
                <a16:creationId xmlns:a16="http://schemas.microsoft.com/office/drawing/2014/main" id="{BCC95098-E091-8E33-EBF7-BD03EAD7D46B}"/>
              </a:ext>
            </a:extLst>
          </p:cNvPr>
          <p:cNvSpPr>
            <a:spLocks noGrp="1"/>
          </p:cNvSpPr>
          <p:nvPr>
            <p:ph idx="1"/>
          </p:nvPr>
        </p:nvSpPr>
        <p:spPr/>
        <p:txBody>
          <a:bodyPr/>
          <a:lstStyle/>
          <a:p>
            <a:r>
              <a:rPr lang="cs-CZ" dirty="0">
                <a:hlinkClick r:id="rId2"/>
              </a:rPr>
              <a:t>https://ct24.ceskatelevize.cz/kultura/2677220-jeste-jedno-lido-romske-pribehy-z-herny-maji-svou-hrdost</a:t>
            </a:r>
            <a:endParaRPr lang="cs-CZ" dirty="0"/>
          </a:p>
          <a:p>
            <a:r>
              <a:rPr lang="en-US" dirty="0"/>
              <a:t>The book, subtitled </a:t>
            </a:r>
            <a:r>
              <a:rPr lang="en-US" dirty="0" err="1"/>
              <a:t>Kaštánek's</a:t>
            </a:r>
            <a:r>
              <a:rPr lang="en-US" dirty="0"/>
              <a:t> Tales from the Gambling House, looks at the gamblers of Rokycany and the surrounding figures through the eyes of a local "scrounger" and underdog. However, </a:t>
            </a:r>
            <a:r>
              <a:rPr lang="en-US" dirty="0" err="1"/>
              <a:t>Kaštánek</a:t>
            </a:r>
            <a:r>
              <a:rPr lang="en-US" dirty="0"/>
              <a:t> is not just a literary figure, but a real </a:t>
            </a:r>
            <a:r>
              <a:rPr lang="en-US" dirty="0" err="1"/>
              <a:t>Rokytown</a:t>
            </a:r>
            <a:r>
              <a:rPr lang="en-US" dirty="0"/>
              <a:t> character. "He has become homeless and goes to the gambling club either for a beer or to entertain the others who sit there. And I liked his stories so much that I thought I could write it all down," explains Ilona </a:t>
            </a:r>
            <a:r>
              <a:rPr lang="en-US" dirty="0" err="1"/>
              <a:t>Ferková</a:t>
            </a:r>
            <a:r>
              <a:rPr lang="en-US" dirty="0"/>
              <a:t> why she put </a:t>
            </a:r>
            <a:r>
              <a:rPr lang="en-US" dirty="0" err="1"/>
              <a:t>Kaštánek's</a:t>
            </a:r>
            <a:r>
              <a:rPr lang="en-US"/>
              <a:t> stories on paper.</a:t>
            </a:r>
            <a:endParaRPr lang="cs-CZ" dirty="0"/>
          </a:p>
        </p:txBody>
      </p:sp>
    </p:spTree>
    <p:extLst>
      <p:ext uri="{BB962C8B-B14F-4D97-AF65-F5344CB8AC3E}">
        <p14:creationId xmlns:p14="http://schemas.microsoft.com/office/powerpoint/2010/main" val="100075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0CA7A2-22DA-017D-ED79-B2AED301C4B3}"/>
              </a:ext>
            </a:extLst>
          </p:cNvPr>
          <p:cNvSpPr>
            <a:spLocks noGrp="1"/>
          </p:cNvSpPr>
          <p:nvPr>
            <p:ph type="title"/>
          </p:nvPr>
        </p:nvSpPr>
        <p:spPr/>
        <p:txBody>
          <a:bodyPr>
            <a:normAutofit/>
          </a:bodyPr>
          <a:lstStyle/>
          <a:p>
            <a:r>
              <a:rPr lang="cs-CZ" sz="2800" b="1" i="1" dirty="0" err="1">
                <a:solidFill>
                  <a:srgbClr val="303032"/>
                </a:solidFill>
                <a:effectLst/>
                <a:latin typeface="+mn-lt"/>
              </a:rPr>
              <a:t>vakeribena</a:t>
            </a:r>
            <a:r>
              <a:rPr lang="cs-CZ" sz="2800" b="1" i="1" dirty="0">
                <a:solidFill>
                  <a:srgbClr val="303032"/>
                </a:solidFill>
                <a:effectLst/>
                <a:latin typeface="+mn-lt"/>
              </a:rPr>
              <a:t> pal o mule</a:t>
            </a:r>
            <a:r>
              <a:rPr lang="cs-CZ" sz="2800" b="1" i="0" dirty="0">
                <a:solidFill>
                  <a:srgbClr val="303032"/>
                </a:solidFill>
                <a:effectLst/>
                <a:latin typeface="+mn-lt"/>
              </a:rPr>
              <a:t> - </a:t>
            </a:r>
            <a:r>
              <a:rPr lang="cs-CZ" sz="2800" b="1" i="0" dirty="0" err="1">
                <a:solidFill>
                  <a:srgbClr val="303032"/>
                </a:solidFill>
                <a:effectLst/>
                <a:latin typeface="+mn-lt"/>
              </a:rPr>
              <a:t>the</a:t>
            </a:r>
            <a:r>
              <a:rPr lang="cs-CZ" sz="2800" b="1" i="0" dirty="0">
                <a:solidFill>
                  <a:srgbClr val="303032"/>
                </a:solidFill>
                <a:effectLst/>
                <a:latin typeface="+mn-lt"/>
              </a:rPr>
              <a:t> </a:t>
            </a:r>
            <a:r>
              <a:rPr lang="cs-CZ" sz="2800" b="1" i="0" dirty="0" err="1">
                <a:solidFill>
                  <a:srgbClr val="303032"/>
                </a:solidFill>
                <a:effectLst/>
                <a:latin typeface="+mn-lt"/>
              </a:rPr>
              <a:t>stories</a:t>
            </a:r>
            <a:r>
              <a:rPr lang="cs-CZ" sz="2800" b="1" i="0" dirty="0">
                <a:solidFill>
                  <a:srgbClr val="303032"/>
                </a:solidFill>
                <a:effectLst/>
                <a:latin typeface="+mn-lt"/>
              </a:rPr>
              <a:t> </a:t>
            </a:r>
            <a:r>
              <a:rPr lang="cs-CZ" sz="2800" b="1" i="0" dirty="0" err="1">
                <a:solidFill>
                  <a:srgbClr val="303032"/>
                </a:solidFill>
                <a:effectLst/>
                <a:latin typeface="+mn-lt"/>
              </a:rPr>
              <a:t>about</a:t>
            </a:r>
            <a:r>
              <a:rPr lang="cs-CZ" sz="2800" b="1" i="0" dirty="0">
                <a:solidFill>
                  <a:srgbClr val="303032"/>
                </a:solidFill>
                <a:effectLst/>
                <a:latin typeface="+mn-lt"/>
              </a:rPr>
              <a:t> </a:t>
            </a:r>
            <a:r>
              <a:rPr lang="cs-CZ" sz="2800" b="1" i="0" dirty="0" err="1">
                <a:solidFill>
                  <a:srgbClr val="303032"/>
                </a:solidFill>
                <a:effectLst/>
                <a:latin typeface="+mn-lt"/>
              </a:rPr>
              <a:t>the</a:t>
            </a:r>
            <a:r>
              <a:rPr lang="cs-CZ" sz="2800" b="1" i="0" dirty="0">
                <a:solidFill>
                  <a:srgbClr val="303032"/>
                </a:solidFill>
                <a:effectLst/>
                <a:latin typeface="+mn-lt"/>
              </a:rPr>
              <a:t> soul </a:t>
            </a:r>
            <a:r>
              <a:rPr lang="cs-CZ" sz="2800" b="1" i="0" dirty="0" err="1">
                <a:solidFill>
                  <a:srgbClr val="303032"/>
                </a:solidFill>
                <a:effectLst/>
                <a:latin typeface="+mn-lt"/>
              </a:rPr>
              <a:t>of</a:t>
            </a:r>
            <a:r>
              <a:rPr lang="cs-CZ" sz="2800" b="1" i="0" dirty="0">
                <a:solidFill>
                  <a:srgbClr val="303032"/>
                </a:solidFill>
                <a:effectLst/>
                <a:latin typeface="+mn-lt"/>
              </a:rPr>
              <a:t> </a:t>
            </a:r>
            <a:r>
              <a:rPr lang="cs-CZ" sz="2800" b="1" i="0" dirty="0" err="1">
                <a:solidFill>
                  <a:srgbClr val="303032"/>
                </a:solidFill>
                <a:effectLst/>
                <a:latin typeface="+mn-lt"/>
              </a:rPr>
              <a:t>the</a:t>
            </a:r>
            <a:r>
              <a:rPr lang="cs-CZ" sz="2800" b="1" i="0" dirty="0">
                <a:solidFill>
                  <a:srgbClr val="303032"/>
                </a:solidFill>
                <a:effectLst/>
                <a:latin typeface="+mn-lt"/>
              </a:rPr>
              <a:t> </a:t>
            </a:r>
            <a:r>
              <a:rPr lang="cs-CZ" sz="2800" b="1" i="0" dirty="0" err="1">
                <a:solidFill>
                  <a:srgbClr val="303032"/>
                </a:solidFill>
                <a:effectLst/>
                <a:latin typeface="+mn-lt"/>
              </a:rPr>
              <a:t>dead</a:t>
            </a:r>
            <a:r>
              <a:rPr lang="cs-CZ" sz="2800" b="1" dirty="0" err="1">
                <a:solidFill>
                  <a:srgbClr val="303032"/>
                </a:solidFill>
                <a:latin typeface="+mn-lt"/>
              </a:rPr>
              <a:t>s</a:t>
            </a:r>
            <a:endParaRPr lang="cs-CZ" sz="2800" b="1" dirty="0">
              <a:latin typeface="+mn-lt"/>
            </a:endParaRPr>
          </a:p>
        </p:txBody>
      </p:sp>
      <p:sp>
        <p:nvSpPr>
          <p:cNvPr id="6" name="Zástupný obsah 5">
            <a:extLst>
              <a:ext uri="{FF2B5EF4-FFF2-40B4-BE49-F238E27FC236}">
                <a16:creationId xmlns:a16="http://schemas.microsoft.com/office/drawing/2014/main" id="{E2C945A1-7072-559A-3256-027BF952F432}"/>
              </a:ext>
            </a:extLst>
          </p:cNvPr>
          <p:cNvSpPr>
            <a:spLocks noGrp="1"/>
          </p:cNvSpPr>
          <p:nvPr>
            <p:ph sz="half" idx="2"/>
          </p:nvPr>
        </p:nvSpPr>
        <p:spPr/>
        <p:txBody>
          <a:bodyPr>
            <a:normAutofit fontScale="62500" lnSpcReduction="20000"/>
          </a:bodyPr>
          <a:lstStyle/>
          <a:p>
            <a:pPr algn="l" fontAlgn="base"/>
            <a:endParaRPr lang="en-US" b="1" u="sng" dirty="0">
              <a:effectLst/>
              <a:latin typeface="Montserrat" panose="00000500000000000000" pitchFamily="2" charset="-18"/>
            </a:endParaRPr>
          </a:p>
          <a:p>
            <a:pPr marL="0" indent="0" algn="l" fontAlgn="base">
              <a:buNone/>
            </a:pPr>
            <a:endParaRPr lang="en-US" b="1" u="sng" dirty="0">
              <a:latin typeface="Montserrat" panose="00000500000000000000" pitchFamily="2" charset="-18"/>
            </a:endParaRPr>
          </a:p>
          <a:p>
            <a:pPr marL="0" indent="0" algn="l" fontAlgn="base">
              <a:buNone/>
            </a:pPr>
            <a:r>
              <a:rPr lang="en-US" b="1" u="sng" dirty="0" err="1">
                <a:effectLst/>
                <a:latin typeface="Montserrat" panose="00000500000000000000" pitchFamily="2" charset="-18"/>
              </a:rPr>
              <a:t>Mulo</a:t>
            </a:r>
            <a:r>
              <a:rPr lang="en-US" b="1" u="sng" dirty="0">
                <a:effectLst/>
                <a:latin typeface="Montserrat" panose="00000500000000000000" pitchFamily="2" charset="-18"/>
              </a:rPr>
              <a:t>, Mule</a:t>
            </a:r>
          </a:p>
          <a:p>
            <a:pPr algn="l" fontAlgn="base"/>
            <a:r>
              <a:rPr lang="en-US" b="0" i="0" dirty="0" err="1">
                <a:solidFill>
                  <a:srgbClr val="000000"/>
                </a:solidFill>
                <a:effectLst/>
                <a:latin typeface="Lora" pitchFamily="2" charset="-18"/>
              </a:rPr>
              <a:t>mulo</a:t>
            </a:r>
            <a:r>
              <a:rPr lang="en-US" b="0" i="0" dirty="0">
                <a:solidFill>
                  <a:srgbClr val="000000"/>
                </a:solidFill>
                <a:effectLst/>
                <a:latin typeface="Lora" pitchFamily="2" charset="-18"/>
              </a:rPr>
              <a:t> (Sg. m.), mule (Pl. m.) - "dead, ghost(s) of the dead";</a:t>
            </a:r>
          </a:p>
          <a:p>
            <a:pPr algn="l" fontAlgn="base"/>
            <a:r>
              <a:rPr lang="en-US" b="0" i="0" dirty="0">
                <a:solidFill>
                  <a:srgbClr val="000000"/>
                </a:solidFill>
                <a:effectLst/>
                <a:latin typeface="Lora" pitchFamily="2" charset="-18"/>
              </a:rPr>
              <a:t>Belief in the </a:t>
            </a:r>
            <a:r>
              <a:rPr lang="en-US" b="0" i="1" dirty="0" err="1">
                <a:solidFill>
                  <a:srgbClr val="000000"/>
                </a:solidFill>
                <a:effectLst/>
                <a:latin typeface="inherit"/>
              </a:rPr>
              <a:t>mulo</a:t>
            </a:r>
            <a:r>
              <a:rPr lang="en-US" b="0" i="1" dirty="0">
                <a:solidFill>
                  <a:srgbClr val="000000"/>
                </a:solidFill>
                <a:effectLst/>
                <a:latin typeface="inherit"/>
              </a:rPr>
              <a:t> </a:t>
            </a:r>
            <a:r>
              <a:rPr lang="en-US" b="0" i="0" dirty="0">
                <a:solidFill>
                  <a:srgbClr val="000000"/>
                </a:solidFill>
                <a:effectLst/>
                <a:latin typeface="Lora" pitchFamily="2" charset="-18"/>
              </a:rPr>
              <a:t>is shared by many members of different Roma communities. A </a:t>
            </a:r>
            <a:r>
              <a:rPr lang="en-US" b="0" i="0" dirty="0" err="1">
                <a:solidFill>
                  <a:srgbClr val="000000"/>
                </a:solidFill>
                <a:effectLst/>
                <a:latin typeface="Lora" pitchFamily="2" charset="-18"/>
              </a:rPr>
              <a:t>mulo</a:t>
            </a:r>
            <a:r>
              <a:rPr lang="en-US" b="0" i="0" dirty="0">
                <a:solidFill>
                  <a:srgbClr val="000000"/>
                </a:solidFill>
                <a:effectLst/>
                <a:latin typeface="Lora" pitchFamily="2" charset="-18"/>
              </a:rPr>
              <a:t> can appear to settle accounts with someone, because s/he is missing something in the next world, because s/he disapproves of the </a:t>
            </a:r>
            <a:r>
              <a:rPr lang="en-US" b="0" i="0" dirty="0" err="1">
                <a:solidFill>
                  <a:srgbClr val="000000"/>
                </a:solidFill>
                <a:effectLst/>
                <a:latin typeface="Lora" pitchFamily="2" charset="-18"/>
              </a:rPr>
              <a:t>behaviour</a:t>
            </a:r>
            <a:r>
              <a:rPr lang="en-US" b="0" i="0" dirty="0">
                <a:solidFill>
                  <a:srgbClr val="000000"/>
                </a:solidFill>
                <a:effectLst/>
                <a:latin typeface="Lora" pitchFamily="2" charset="-18"/>
              </a:rPr>
              <a:t> of her/his survivors, but also to warn a dear survivor of a threat of danger. Usually a </a:t>
            </a:r>
            <a:r>
              <a:rPr lang="en-US" b="0" i="1" dirty="0" err="1">
                <a:solidFill>
                  <a:srgbClr val="000000"/>
                </a:solidFill>
                <a:effectLst/>
                <a:latin typeface="inherit"/>
              </a:rPr>
              <a:t>mulo</a:t>
            </a:r>
            <a:r>
              <a:rPr lang="en-US" b="0" i="1" dirty="0">
                <a:solidFill>
                  <a:srgbClr val="000000"/>
                </a:solidFill>
                <a:effectLst/>
                <a:latin typeface="inherit"/>
              </a:rPr>
              <a:t> </a:t>
            </a:r>
            <a:r>
              <a:rPr lang="en-US" b="0" i="0" dirty="0">
                <a:solidFill>
                  <a:srgbClr val="000000"/>
                </a:solidFill>
                <a:effectLst/>
                <a:latin typeface="Lora" pitchFamily="2" charset="-18"/>
              </a:rPr>
              <a:t>strikes fear, but may also behave quite "normally" or represent a threat to living people.</a:t>
            </a:r>
          </a:p>
          <a:p>
            <a:pPr marL="0" indent="0" algn="l" fontAlgn="base">
              <a:buNone/>
            </a:pPr>
            <a:r>
              <a:rPr lang="en-US" b="0" i="0" dirty="0">
                <a:solidFill>
                  <a:srgbClr val="000000"/>
                </a:solidFill>
                <a:effectLst/>
                <a:latin typeface="Lora" pitchFamily="2" charset="-18"/>
              </a:rPr>
              <a:t>Source and further reading:</a:t>
            </a:r>
            <a:br>
              <a:rPr lang="en-US" b="0" i="0" dirty="0">
                <a:solidFill>
                  <a:srgbClr val="000000"/>
                </a:solidFill>
                <a:effectLst/>
                <a:latin typeface="Lora" pitchFamily="2" charset="-18"/>
              </a:rPr>
            </a:br>
            <a:r>
              <a:rPr lang="en-US" b="0" i="0" u="sng" dirty="0">
                <a:solidFill>
                  <a:srgbClr val="000000"/>
                </a:solidFill>
                <a:effectLst/>
                <a:latin typeface="Lora" pitchFamily="2" charset="-18"/>
                <a:hlinkClick r:id="rId2"/>
              </a:rPr>
              <a:t>ROMBASE </a:t>
            </a:r>
            <a:r>
              <a:rPr lang="en-US" b="0" i="0" dirty="0">
                <a:solidFill>
                  <a:srgbClr val="000000"/>
                </a:solidFill>
                <a:effectLst/>
                <a:latin typeface="Lora" pitchFamily="2" charset="-18"/>
              </a:rPr>
              <a:t>© by Milena </a:t>
            </a:r>
            <a:r>
              <a:rPr lang="en-US" b="0" i="0" dirty="0" err="1">
                <a:solidFill>
                  <a:srgbClr val="000000"/>
                </a:solidFill>
                <a:effectLst/>
                <a:latin typeface="Lora" pitchFamily="2" charset="-18"/>
              </a:rPr>
              <a:t>Hübschmannová</a:t>
            </a:r>
            <a:r>
              <a:rPr lang="en-US" b="0" i="0" dirty="0">
                <a:solidFill>
                  <a:srgbClr val="000000"/>
                </a:solidFill>
                <a:effectLst/>
                <a:latin typeface="Lora" pitchFamily="2" charset="-18"/>
              </a:rPr>
              <a:t> 2002</a:t>
            </a:r>
          </a:p>
          <a:p>
            <a:endParaRPr lang="cs-CZ" dirty="0"/>
          </a:p>
        </p:txBody>
      </p:sp>
      <p:sp>
        <p:nvSpPr>
          <p:cNvPr id="8" name="Zástupný obsah 7">
            <a:extLst>
              <a:ext uri="{FF2B5EF4-FFF2-40B4-BE49-F238E27FC236}">
                <a16:creationId xmlns:a16="http://schemas.microsoft.com/office/drawing/2014/main" id="{73A6EB30-FC7D-C2B8-8666-47CB744F8195}"/>
              </a:ext>
            </a:extLst>
          </p:cNvPr>
          <p:cNvSpPr>
            <a:spLocks noGrp="1"/>
          </p:cNvSpPr>
          <p:nvPr>
            <p:ph sz="half" idx="1"/>
          </p:nvPr>
        </p:nvSpPr>
        <p:spPr>
          <a:xfrm>
            <a:off x="838200" y="3075395"/>
            <a:ext cx="5181600" cy="3101568"/>
          </a:xfrm>
        </p:spPr>
        <p:txBody>
          <a:bodyPr>
            <a:normAutofit fontScale="62500" lnSpcReduction="20000"/>
          </a:bodyPr>
          <a:lstStyle/>
          <a:p>
            <a:pPr marL="0" indent="0" algn="l" fontAlgn="base">
              <a:buNone/>
            </a:pPr>
            <a:endParaRPr lang="cs-CZ" b="1" dirty="0">
              <a:solidFill>
                <a:srgbClr val="000000"/>
              </a:solidFill>
              <a:latin typeface="Lora" panose="020F0502020204030204" pitchFamily="2" charset="-18"/>
            </a:endParaRPr>
          </a:p>
          <a:p>
            <a:pPr marL="0" indent="0" algn="l" fontAlgn="base">
              <a:buNone/>
            </a:pPr>
            <a:r>
              <a:rPr lang="cs-CZ" b="1" i="0" dirty="0" err="1">
                <a:solidFill>
                  <a:srgbClr val="000000"/>
                </a:solidFill>
                <a:effectLst/>
                <a:latin typeface="Lora" panose="020F0502020204030204" pitchFamily="2" charset="-18"/>
              </a:rPr>
              <a:t>Vakeriben</a:t>
            </a:r>
            <a:r>
              <a:rPr lang="cs-CZ" b="0" i="0" dirty="0">
                <a:solidFill>
                  <a:srgbClr val="000000"/>
                </a:solidFill>
                <a:effectLst/>
                <a:latin typeface="Lora" panose="020F0502020204030204" pitchFamily="2" charset="-18"/>
              </a:rPr>
              <a:t> </a:t>
            </a:r>
            <a:r>
              <a:rPr lang="en-US" b="0" i="0" dirty="0">
                <a:solidFill>
                  <a:srgbClr val="000000"/>
                </a:solidFill>
                <a:effectLst/>
                <a:latin typeface="Lora" panose="020F0502020204030204" pitchFamily="2" charset="-18"/>
              </a:rPr>
              <a:t>"story, tale, talking, dialect"</a:t>
            </a:r>
          </a:p>
          <a:p>
            <a:pPr algn="l" fontAlgn="base"/>
            <a:r>
              <a:rPr lang="en-US" b="0" i="0" dirty="0">
                <a:solidFill>
                  <a:srgbClr val="000000"/>
                </a:solidFill>
                <a:effectLst/>
                <a:latin typeface="Lora" panose="020F0502020204030204" pitchFamily="2" charset="-18"/>
              </a:rPr>
              <a:t>In many traditional Slovak Romani communities, "</a:t>
            </a:r>
            <a:r>
              <a:rPr lang="en-US" b="0" i="0" dirty="0" err="1">
                <a:solidFill>
                  <a:srgbClr val="000000"/>
                </a:solidFill>
                <a:effectLst/>
                <a:latin typeface="Lora" panose="020F0502020204030204" pitchFamily="2" charset="-18"/>
              </a:rPr>
              <a:t>vakeriben</a:t>
            </a:r>
            <a:r>
              <a:rPr lang="en-US" b="0" i="0" dirty="0">
                <a:solidFill>
                  <a:srgbClr val="000000"/>
                </a:solidFill>
                <a:effectLst/>
                <a:latin typeface="Lora" panose="020F0502020204030204" pitchFamily="2" charset="-18"/>
              </a:rPr>
              <a:t>" (m.) was one of the favorite pastimes. It had various forms and functions, each of which took on a different name. Some types of </a:t>
            </a:r>
            <a:r>
              <a:rPr lang="en-US" b="0" i="0" dirty="0" err="1">
                <a:solidFill>
                  <a:srgbClr val="000000"/>
                </a:solidFill>
                <a:effectLst/>
                <a:latin typeface="Lora" panose="020F0502020204030204" pitchFamily="2" charset="-18"/>
              </a:rPr>
              <a:t>vakeriben</a:t>
            </a:r>
            <a:r>
              <a:rPr lang="en-US" b="0" i="0" dirty="0">
                <a:solidFill>
                  <a:srgbClr val="000000"/>
                </a:solidFill>
                <a:effectLst/>
                <a:latin typeface="Lora" panose="020F0502020204030204" pitchFamily="2" charset="-18"/>
              </a:rPr>
              <a:t> can be thought of as semi-</a:t>
            </a:r>
            <a:r>
              <a:rPr lang="en-US" b="0" i="0" dirty="0" err="1">
                <a:solidFill>
                  <a:srgbClr val="000000"/>
                </a:solidFill>
                <a:effectLst/>
                <a:latin typeface="Lora" panose="020F0502020204030204" pitchFamily="2" charset="-18"/>
              </a:rPr>
              <a:t>formalised</a:t>
            </a:r>
            <a:r>
              <a:rPr lang="en-US" b="0" i="0" dirty="0">
                <a:solidFill>
                  <a:srgbClr val="000000"/>
                </a:solidFill>
                <a:effectLst/>
                <a:latin typeface="Lora" panose="020F0502020204030204" pitchFamily="2" charset="-18"/>
              </a:rPr>
              <a:t> or non-</a:t>
            </a:r>
            <a:r>
              <a:rPr lang="en-US" b="0" i="0" dirty="0" err="1">
                <a:solidFill>
                  <a:srgbClr val="000000"/>
                </a:solidFill>
                <a:effectLst/>
                <a:latin typeface="Lora" panose="020F0502020204030204" pitchFamily="2" charset="-18"/>
              </a:rPr>
              <a:t>formalised</a:t>
            </a:r>
            <a:r>
              <a:rPr lang="en-US" b="0" i="0" dirty="0">
                <a:solidFill>
                  <a:srgbClr val="000000"/>
                </a:solidFill>
                <a:effectLst/>
                <a:latin typeface="Lora" panose="020F0502020204030204" pitchFamily="2" charset="-18"/>
              </a:rPr>
              <a:t> epic genres of Romani literary culture.</a:t>
            </a:r>
          </a:p>
          <a:p>
            <a:pPr marL="0" indent="0" algn="l" fontAlgn="base">
              <a:buNone/>
            </a:pPr>
            <a:r>
              <a:rPr lang="en-US" b="0" i="0" dirty="0">
                <a:solidFill>
                  <a:srgbClr val="000000"/>
                </a:solidFill>
                <a:effectLst/>
                <a:latin typeface="Lora" panose="020F0502020204030204" pitchFamily="2" charset="-18"/>
              </a:rPr>
              <a:t>Source and further reading:</a:t>
            </a:r>
            <a:br>
              <a:rPr lang="en-US" b="0" i="0" dirty="0">
                <a:solidFill>
                  <a:srgbClr val="000000"/>
                </a:solidFill>
                <a:effectLst/>
                <a:latin typeface="Lora" panose="020F0502020204030204" pitchFamily="2" charset="-18"/>
              </a:rPr>
            </a:br>
            <a:r>
              <a:rPr lang="en-US" b="0" i="1" u="sng" dirty="0">
                <a:solidFill>
                  <a:srgbClr val="000000"/>
                </a:solidFill>
                <a:effectLst/>
                <a:latin typeface="Lora" panose="020F0502020204030204" pitchFamily="2" charset="-18"/>
                <a:hlinkClick r:id="rId3"/>
              </a:rPr>
              <a:t>ROMBASE </a:t>
            </a:r>
            <a:r>
              <a:rPr lang="en-US" b="0" i="1" dirty="0">
                <a:solidFill>
                  <a:srgbClr val="000000"/>
                </a:solidFill>
                <a:effectLst/>
                <a:latin typeface="Lora" panose="020F0502020204030204" pitchFamily="2" charset="-18"/>
              </a:rPr>
              <a:t>© by Milena </a:t>
            </a:r>
            <a:r>
              <a:rPr lang="en-US" b="0" i="1" dirty="0" err="1">
                <a:solidFill>
                  <a:srgbClr val="000000"/>
                </a:solidFill>
                <a:effectLst/>
                <a:latin typeface="Lora" panose="020F0502020204030204" pitchFamily="2" charset="-18"/>
              </a:rPr>
              <a:t>Hübschmannová</a:t>
            </a:r>
            <a:r>
              <a:rPr lang="en-US" b="0" i="1" dirty="0">
                <a:solidFill>
                  <a:srgbClr val="000000"/>
                </a:solidFill>
                <a:effectLst/>
                <a:latin typeface="Lora" panose="020F0502020204030204" pitchFamily="2" charset="-18"/>
              </a:rPr>
              <a:t> 2002</a:t>
            </a:r>
            <a:endParaRPr lang="en-US" b="0" i="0" dirty="0">
              <a:solidFill>
                <a:srgbClr val="000000"/>
              </a:solidFill>
              <a:effectLst/>
              <a:latin typeface="Lora" panose="020F0502020204030204" pitchFamily="2" charset="-18"/>
            </a:endParaRPr>
          </a:p>
          <a:p>
            <a:pPr marL="0" indent="0">
              <a:buNone/>
            </a:pPr>
            <a:r>
              <a:rPr lang="cs-CZ" dirty="0">
                <a:hlinkClick r:id="rId4"/>
              </a:rPr>
              <a:t>https://www.romarchive.eu/en/</a:t>
            </a:r>
            <a:endParaRPr lang="cs-CZ" dirty="0"/>
          </a:p>
          <a:p>
            <a:endParaRPr lang="cs-CZ" dirty="0"/>
          </a:p>
        </p:txBody>
      </p:sp>
      <p:pic>
        <p:nvPicPr>
          <p:cNvPr id="3" name="Obrázek 2">
            <a:extLst>
              <a:ext uri="{FF2B5EF4-FFF2-40B4-BE49-F238E27FC236}">
                <a16:creationId xmlns:a16="http://schemas.microsoft.com/office/drawing/2014/main" id="{44F6A251-7542-E5E9-2C3A-836359A80DBE}"/>
              </a:ext>
            </a:extLst>
          </p:cNvPr>
          <p:cNvPicPr>
            <a:picLocks noChangeAspect="1"/>
          </p:cNvPicPr>
          <p:nvPr/>
        </p:nvPicPr>
        <p:blipFill>
          <a:blip r:embed="rId5"/>
          <a:stretch>
            <a:fillRect/>
          </a:stretch>
        </p:blipFill>
        <p:spPr>
          <a:xfrm>
            <a:off x="838200" y="1431318"/>
            <a:ext cx="4316506" cy="1644077"/>
          </a:xfrm>
          <a:prstGeom prst="rect">
            <a:avLst/>
          </a:prstGeom>
        </p:spPr>
      </p:pic>
    </p:spTree>
    <p:extLst>
      <p:ext uri="{BB962C8B-B14F-4D97-AF65-F5344CB8AC3E}">
        <p14:creationId xmlns:p14="http://schemas.microsoft.com/office/powerpoint/2010/main" val="299567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02C0396-C46B-1C00-91D0-A6E0D72375E4}"/>
              </a:ext>
            </a:extLst>
          </p:cNvPr>
          <p:cNvSpPr>
            <a:spLocks noGrp="1"/>
          </p:cNvSpPr>
          <p:nvPr>
            <p:ph type="title"/>
          </p:nvPr>
        </p:nvSpPr>
        <p:spPr>
          <a:xfrm>
            <a:off x="572493" y="238539"/>
            <a:ext cx="11018520" cy="1434415"/>
          </a:xfrm>
        </p:spPr>
        <p:txBody>
          <a:bodyPr anchor="b">
            <a:normAutofit/>
          </a:bodyPr>
          <a:lstStyle/>
          <a:p>
            <a:r>
              <a:rPr lang="cs-CZ" sz="5400" b="1"/>
              <a:t>Erika Oláhová (1957 Zvolen- Slovakia)</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CBA1168-758F-FAC4-3EFE-2C6664E21005}"/>
              </a:ext>
            </a:extLst>
          </p:cNvPr>
          <p:cNvSpPr>
            <a:spLocks noGrp="1"/>
          </p:cNvSpPr>
          <p:nvPr>
            <p:ph idx="1"/>
          </p:nvPr>
        </p:nvSpPr>
        <p:spPr>
          <a:xfrm>
            <a:off x="572493" y="2071316"/>
            <a:ext cx="6713552" cy="4119172"/>
          </a:xfrm>
        </p:spPr>
        <p:txBody>
          <a:bodyPr anchor="t">
            <a:normAutofit/>
          </a:bodyPr>
          <a:lstStyle/>
          <a:p>
            <a:pPr marL="0" indent="0">
              <a:buNone/>
            </a:pPr>
            <a:r>
              <a:rPr lang="cs-CZ" sz="1900" dirty="0"/>
              <a:t>Erika Oláhová  </a:t>
            </a:r>
            <a:r>
              <a:rPr lang="cs-CZ" sz="1900" dirty="0" err="1"/>
              <a:t>does</a:t>
            </a:r>
            <a:r>
              <a:rPr lang="cs-CZ" sz="1900" dirty="0"/>
              <a:t> not </a:t>
            </a:r>
            <a:r>
              <a:rPr lang="cs-CZ" sz="1900" dirty="0" err="1"/>
              <a:t>feel</a:t>
            </a:r>
            <a:r>
              <a:rPr lang="cs-CZ" sz="1900" dirty="0"/>
              <a:t> as Roma </a:t>
            </a:r>
            <a:r>
              <a:rPr lang="cs-CZ" sz="1900" dirty="0" err="1"/>
              <a:t>writer</a:t>
            </a:r>
            <a:r>
              <a:rPr lang="cs-CZ" sz="1900" dirty="0"/>
              <a:t>, </a:t>
            </a:r>
            <a:r>
              <a:rPr lang="cs-CZ" sz="1900" dirty="0" err="1"/>
              <a:t>she</a:t>
            </a:r>
            <a:r>
              <a:rPr lang="cs-CZ" sz="1900" dirty="0"/>
              <a:t> </a:t>
            </a:r>
            <a:r>
              <a:rPr lang="cs-CZ" sz="1900" dirty="0" err="1"/>
              <a:t>was</a:t>
            </a:r>
            <a:r>
              <a:rPr lang="cs-CZ" sz="1900" dirty="0"/>
              <a:t> </a:t>
            </a:r>
            <a:r>
              <a:rPr lang="cs-CZ" sz="1900" dirty="0" err="1"/>
              <a:t>ironic</a:t>
            </a:r>
            <a:r>
              <a:rPr lang="cs-CZ" sz="1900" dirty="0"/>
              <a:t> </a:t>
            </a:r>
            <a:r>
              <a:rPr lang="cs-CZ" sz="1900" dirty="0" err="1"/>
              <a:t>towards</a:t>
            </a:r>
            <a:r>
              <a:rPr lang="cs-CZ" sz="1900" dirty="0"/>
              <a:t> her </a:t>
            </a:r>
            <a:r>
              <a:rPr lang="cs-CZ" sz="1900" dirty="0" err="1"/>
              <a:t>own</a:t>
            </a:r>
            <a:r>
              <a:rPr lang="cs-CZ" sz="1900" dirty="0"/>
              <a:t> </a:t>
            </a:r>
            <a:r>
              <a:rPr lang="cs-CZ" sz="1900" dirty="0" err="1"/>
              <a:t>culture</a:t>
            </a:r>
            <a:r>
              <a:rPr lang="cs-CZ" sz="1900" dirty="0"/>
              <a:t>.</a:t>
            </a:r>
          </a:p>
          <a:p>
            <a:pPr marL="0" indent="0">
              <a:buNone/>
            </a:pPr>
            <a:r>
              <a:rPr lang="cs-CZ" sz="1900" dirty="0" err="1"/>
              <a:t>Short</a:t>
            </a:r>
            <a:r>
              <a:rPr lang="cs-CZ" sz="1900" dirty="0"/>
              <a:t> </a:t>
            </a:r>
            <a:r>
              <a:rPr lang="cs-CZ" sz="1900" dirty="0" err="1"/>
              <a:t>stories</a:t>
            </a:r>
            <a:r>
              <a:rPr lang="cs-CZ" sz="1900" dirty="0"/>
              <a:t> </a:t>
            </a:r>
          </a:p>
          <a:p>
            <a:pPr marL="0" indent="0">
              <a:buNone/>
            </a:pPr>
            <a:r>
              <a:rPr lang="cs-CZ" sz="1900" i="1" dirty="0"/>
              <a:t>Nechci se vrátit mezi mrtvé</a:t>
            </a:r>
          </a:p>
          <a:p>
            <a:pPr marL="0" indent="0">
              <a:buNone/>
            </a:pPr>
            <a:r>
              <a:rPr lang="cs-CZ" sz="1900" i="1" dirty="0"/>
              <a:t>Matné zrcadlo</a:t>
            </a:r>
          </a:p>
          <a:p>
            <a:pPr marL="0" indent="0">
              <a:buNone/>
            </a:pPr>
            <a:r>
              <a:rPr lang="cs-CZ" sz="1900" dirty="0"/>
              <a:t>(</a:t>
            </a:r>
            <a:r>
              <a:rPr lang="cs-CZ" sz="1900" dirty="0" err="1"/>
              <a:t>edited</a:t>
            </a:r>
            <a:r>
              <a:rPr lang="cs-CZ" sz="1900" dirty="0"/>
              <a:t> by Jan Červenka </a:t>
            </a:r>
            <a:r>
              <a:rPr lang="cs-CZ" sz="1900" dirty="0" err="1"/>
              <a:t>for</a:t>
            </a:r>
            <a:r>
              <a:rPr lang="cs-CZ" sz="1900" dirty="0"/>
              <a:t> </a:t>
            </a:r>
            <a:r>
              <a:rPr lang="cs-CZ" sz="1900" dirty="0" err="1"/>
              <a:t>Triada</a:t>
            </a:r>
            <a:r>
              <a:rPr lang="cs-CZ" sz="1900" dirty="0"/>
              <a:t> </a:t>
            </a:r>
            <a:r>
              <a:rPr lang="cs-CZ" sz="1900" dirty="0" err="1"/>
              <a:t>publishing</a:t>
            </a:r>
            <a:r>
              <a:rPr lang="cs-CZ" sz="1900" dirty="0"/>
              <a:t> </a:t>
            </a:r>
            <a:r>
              <a:rPr lang="cs-CZ" sz="1900" dirty="0">
                <a:hlinkClick r:id="rId2"/>
              </a:rPr>
              <a:t>https://www.i-triada.net/product-page/erika-olahová-nechci-se-vrátit-mezi-mrtvé</a:t>
            </a:r>
            <a:r>
              <a:rPr lang="cs-CZ" sz="1900" dirty="0"/>
              <a:t>)</a:t>
            </a:r>
          </a:p>
          <a:p>
            <a:pPr marL="0" indent="0">
              <a:buNone/>
            </a:pPr>
            <a:r>
              <a:rPr lang="cs-CZ" sz="1900" dirty="0" err="1"/>
              <a:t>Antology</a:t>
            </a:r>
            <a:r>
              <a:rPr lang="cs-CZ" sz="1900" dirty="0"/>
              <a:t>:</a:t>
            </a:r>
            <a:r>
              <a:rPr lang="cs-CZ" sz="1400" b="0" i="0" u="none" strike="noStrike" dirty="0">
                <a:solidFill>
                  <a:srgbClr val="0F0F0F"/>
                </a:solidFill>
                <a:effectLst/>
                <a:latin typeface="Open Sans" panose="020B0606030504020204" pitchFamily="34" charset="0"/>
              </a:rPr>
              <a:t> </a:t>
            </a:r>
            <a:r>
              <a:rPr lang="cs-CZ" sz="1600" b="0" i="0" u="none" strike="noStrike" dirty="0" err="1">
                <a:solidFill>
                  <a:srgbClr val="0F0F0F"/>
                </a:solidFill>
                <a:effectLst/>
                <a:latin typeface="Open Sans" panose="020B0606030504020204" pitchFamily="34" charset="0"/>
              </a:rPr>
              <a:t>Čalo</a:t>
            </a:r>
            <a:r>
              <a:rPr lang="cs-CZ" sz="1600" b="0" i="0" u="none" strike="noStrike" dirty="0">
                <a:solidFill>
                  <a:srgbClr val="0F0F0F"/>
                </a:solidFill>
                <a:effectLst/>
                <a:latin typeface="Open Sans" panose="020B0606030504020204" pitchFamily="34" charset="0"/>
              </a:rPr>
              <a:t> </a:t>
            </a:r>
            <a:r>
              <a:rPr lang="cs-CZ" sz="1600" b="0" i="0" u="none" strike="noStrike" dirty="0" err="1">
                <a:solidFill>
                  <a:srgbClr val="0F0F0F"/>
                </a:solidFill>
                <a:effectLst/>
                <a:latin typeface="Open Sans" panose="020B0606030504020204" pitchFamily="34" charset="0"/>
              </a:rPr>
              <a:t>voďi</a:t>
            </a:r>
            <a:r>
              <a:rPr lang="cs-CZ" sz="1600" b="0" i="0" u="none" strike="noStrike" dirty="0">
                <a:solidFill>
                  <a:srgbClr val="0F0F0F"/>
                </a:solidFill>
                <a:effectLst/>
                <a:latin typeface="Open Sans" panose="020B0606030504020204" pitchFamily="34" charset="0"/>
              </a:rPr>
              <a:t>/ Sytá duše</a:t>
            </a:r>
            <a:endParaRPr lang="cs-CZ" sz="1600" dirty="0"/>
          </a:p>
          <a:p>
            <a:pPr marL="0" indent="0">
              <a:buNone/>
            </a:pPr>
            <a:r>
              <a:rPr lang="cs-CZ" sz="1900" dirty="0" err="1"/>
              <a:t>Documentary</a:t>
            </a:r>
            <a:r>
              <a:rPr lang="cs-CZ" sz="1900" dirty="0"/>
              <a:t> </a:t>
            </a:r>
            <a:r>
              <a:rPr lang="cs-CZ" sz="1900" dirty="0" err="1"/>
              <a:t>fim</a:t>
            </a:r>
            <a:r>
              <a:rPr lang="cs-CZ" sz="1900" dirty="0"/>
              <a:t> </a:t>
            </a:r>
            <a:r>
              <a:rPr lang="cs-CZ" sz="1900" b="1" dirty="0"/>
              <a:t>Erika píše horory/Erika </a:t>
            </a:r>
            <a:r>
              <a:rPr lang="cs-CZ" sz="1900" b="1" dirty="0" err="1"/>
              <a:t>writes</a:t>
            </a:r>
            <a:r>
              <a:rPr lang="cs-CZ" sz="1900" b="1" dirty="0"/>
              <a:t> </a:t>
            </a:r>
            <a:r>
              <a:rPr lang="cs-CZ" sz="1900" b="1" dirty="0" err="1"/>
              <a:t>the</a:t>
            </a:r>
            <a:r>
              <a:rPr lang="cs-CZ" sz="1900" b="1" dirty="0"/>
              <a:t> horror </a:t>
            </a:r>
            <a:r>
              <a:rPr lang="cs-CZ" sz="1900" b="1" dirty="0" err="1"/>
              <a:t>stories</a:t>
            </a:r>
            <a:r>
              <a:rPr lang="cs-CZ" sz="1900" b="1" dirty="0"/>
              <a:t> </a:t>
            </a:r>
            <a:r>
              <a:rPr lang="cs-CZ" sz="1900" dirty="0"/>
              <a:t>(2005, </a:t>
            </a:r>
            <a:r>
              <a:rPr lang="cs-CZ" sz="1900" dirty="0" err="1"/>
              <a:t>dir</a:t>
            </a:r>
            <a:r>
              <a:rPr lang="cs-CZ" sz="1900" dirty="0"/>
              <a:t>. Adam </a:t>
            </a:r>
            <a:r>
              <a:rPr lang="cs-CZ" sz="1900" dirty="0" err="1"/>
              <a:t>Gebert</a:t>
            </a:r>
            <a:r>
              <a:rPr lang="cs-CZ" sz="1900" dirty="0"/>
              <a:t>) </a:t>
            </a:r>
            <a:r>
              <a:rPr lang="cs-CZ" sz="1900" dirty="0">
                <a:hlinkClick r:id="rId3"/>
              </a:rPr>
              <a:t>https://www.youtube.com/watch?v=N925staljTU</a:t>
            </a:r>
            <a:endParaRPr lang="cs-CZ" sz="1900" dirty="0"/>
          </a:p>
          <a:p>
            <a:pPr marL="0" indent="0">
              <a:buNone/>
            </a:pPr>
            <a:endParaRPr lang="cs-CZ" sz="1900" dirty="0"/>
          </a:p>
          <a:p>
            <a:pPr marL="0" indent="0">
              <a:buNone/>
            </a:pPr>
            <a:endParaRPr lang="cs-CZ" sz="1900" dirty="0"/>
          </a:p>
          <a:p>
            <a:endParaRPr lang="cs-CZ" sz="1900" dirty="0"/>
          </a:p>
        </p:txBody>
      </p:sp>
      <p:pic>
        <p:nvPicPr>
          <p:cNvPr id="4" name="Obrázek 3">
            <a:extLst>
              <a:ext uri="{FF2B5EF4-FFF2-40B4-BE49-F238E27FC236}">
                <a16:creationId xmlns:a16="http://schemas.microsoft.com/office/drawing/2014/main" id="{2E738CC0-27AE-6BE5-3478-FE0F9D8177E0}"/>
              </a:ext>
            </a:extLst>
          </p:cNvPr>
          <p:cNvPicPr>
            <a:picLocks noChangeAspect="1"/>
          </p:cNvPicPr>
          <p:nvPr/>
        </p:nvPicPr>
        <p:blipFill rotWithShape="1">
          <a:blip r:embed="rId4"/>
          <a:srcRect l="17391" r="18393" b="2"/>
          <a:stretch/>
        </p:blipFill>
        <p:spPr>
          <a:xfrm>
            <a:off x="7675658" y="2093976"/>
            <a:ext cx="3941064" cy="4096512"/>
          </a:xfrm>
          <a:prstGeom prst="rect">
            <a:avLst/>
          </a:prstGeom>
        </p:spPr>
      </p:pic>
    </p:spTree>
    <p:extLst>
      <p:ext uri="{BB962C8B-B14F-4D97-AF65-F5344CB8AC3E}">
        <p14:creationId xmlns:p14="http://schemas.microsoft.com/office/powerpoint/2010/main" val="349400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4BB714-7BCC-6760-0E1C-6247C06C1BA6}"/>
              </a:ext>
            </a:extLst>
          </p:cNvPr>
          <p:cNvSpPr>
            <a:spLocks noGrp="1"/>
          </p:cNvSpPr>
          <p:nvPr>
            <p:ph type="title"/>
          </p:nvPr>
        </p:nvSpPr>
        <p:spPr/>
        <p:txBody>
          <a:bodyPr/>
          <a:lstStyle/>
          <a:p>
            <a:r>
              <a:rPr lang="cs-CZ" dirty="0"/>
              <a:t>Stanislava Miková – Děda mi dal pero do kolíbky</a:t>
            </a:r>
          </a:p>
        </p:txBody>
      </p:sp>
      <p:sp>
        <p:nvSpPr>
          <p:cNvPr id="3" name="Zástupný obsah 2">
            <a:extLst>
              <a:ext uri="{FF2B5EF4-FFF2-40B4-BE49-F238E27FC236}">
                <a16:creationId xmlns:a16="http://schemas.microsoft.com/office/drawing/2014/main" id="{D7D092CD-60EB-B433-CCA5-7A15D01A3CE7}"/>
              </a:ext>
            </a:extLst>
          </p:cNvPr>
          <p:cNvSpPr>
            <a:spLocks noGrp="1"/>
          </p:cNvSpPr>
          <p:nvPr>
            <p:ph sz="half" idx="1"/>
          </p:nvPr>
        </p:nvSpPr>
        <p:spPr>
          <a:xfrm>
            <a:off x="838200" y="1825625"/>
            <a:ext cx="4664529" cy="4351338"/>
          </a:xfrm>
        </p:spPr>
        <p:txBody>
          <a:bodyPr>
            <a:normAutofit/>
          </a:bodyPr>
          <a:lstStyle/>
          <a:p>
            <a:r>
              <a:rPr lang="cs-CZ" dirty="0">
                <a:hlinkClick r:id="rId2"/>
              </a:rPr>
              <a:t>https://www.youtube.com/watch?v=yjx_Qe3-GF0</a:t>
            </a:r>
            <a:endParaRPr lang="cs-CZ" dirty="0"/>
          </a:p>
          <a:p>
            <a:endParaRPr lang="cs-CZ" dirty="0"/>
          </a:p>
          <a:p>
            <a:r>
              <a:rPr lang="cs-CZ" dirty="0"/>
              <a:t>„</a:t>
            </a:r>
            <a:r>
              <a:rPr lang="en-US" dirty="0"/>
              <a:t>Romani literature is not declining. It is on the rise. More and more people are writing in Romani.</a:t>
            </a:r>
            <a:endParaRPr lang="cs-CZ" dirty="0"/>
          </a:p>
          <a:p>
            <a:endParaRPr lang="cs-CZ" dirty="0"/>
          </a:p>
        </p:txBody>
      </p:sp>
      <p:pic>
        <p:nvPicPr>
          <p:cNvPr id="8" name="Zástupný obsah 7" descr="Obsah obrázku oblečení, umění, kresba, obraz&#10;&#10;Popis byl vytvořen automaticky">
            <a:extLst>
              <a:ext uri="{FF2B5EF4-FFF2-40B4-BE49-F238E27FC236}">
                <a16:creationId xmlns:a16="http://schemas.microsoft.com/office/drawing/2014/main" id="{671FC37B-65F4-DDE3-C8FA-0854BEC04E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07038" y="1825625"/>
            <a:ext cx="5569169" cy="4229100"/>
          </a:xfrm>
        </p:spPr>
      </p:pic>
    </p:spTree>
    <p:extLst>
      <p:ext uri="{BB962C8B-B14F-4D97-AF65-F5344CB8AC3E}">
        <p14:creationId xmlns:p14="http://schemas.microsoft.com/office/powerpoint/2010/main" val="3596597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AE1E50-7DBD-E220-FC4A-C35CEF8DA25A}"/>
              </a:ext>
            </a:extLst>
          </p:cNvPr>
          <p:cNvSpPr>
            <a:spLocks noGrp="1"/>
          </p:cNvSpPr>
          <p:nvPr>
            <p:ph type="title"/>
          </p:nvPr>
        </p:nvSpPr>
        <p:spPr/>
        <p:txBody>
          <a:bodyPr/>
          <a:lstStyle/>
          <a:p>
            <a:r>
              <a:rPr lang="cs-CZ" dirty="0" err="1"/>
              <a:t>Some</a:t>
            </a:r>
            <a:r>
              <a:rPr lang="cs-CZ" dirty="0"/>
              <a:t> </a:t>
            </a:r>
            <a:r>
              <a:rPr lang="cs-CZ" dirty="0" err="1"/>
              <a:t>sources</a:t>
            </a:r>
            <a:r>
              <a:rPr lang="cs-CZ" dirty="0"/>
              <a:t> in </a:t>
            </a:r>
            <a:r>
              <a:rPr lang="cs-CZ" dirty="0" err="1"/>
              <a:t>English</a:t>
            </a:r>
            <a:r>
              <a:rPr lang="cs-CZ" dirty="0"/>
              <a:t> and </a:t>
            </a:r>
            <a:r>
              <a:rPr lang="cs-CZ" dirty="0" err="1"/>
              <a:t>questions</a:t>
            </a:r>
            <a:endParaRPr lang="cs-CZ" dirty="0"/>
          </a:p>
        </p:txBody>
      </p:sp>
      <p:sp>
        <p:nvSpPr>
          <p:cNvPr id="3" name="Zástupný obsah 2">
            <a:extLst>
              <a:ext uri="{FF2B5EF4-FFF2-40B4-BE49-F238E27FC236}">
                <a16:creationId xmlns:a16="http://schemas.microsoft.com/office/drawing/2014/main" id="{E07DDDE9-6674-C30F-72F0-9DF7B810FF54}"/>
              </a:ext>
            </a:extLst>
          </p:cNvPr>
          <p:cNvSpPr>
            <a:spLocks noGrp="1"/>
          </p:cNvSpPr>
          <p:nvPr>
            <p:ph sz="half" idx="1"/>
          </p:nvPr>
        </p:nvSpPr>
        <p:spPr/>
        <p:txBody>
          <a:bodyPr>
            <a:normAutofit fontScale="92500"/>
          </a:bodyPr>
          <a:lstStyle/>
          <a:p>
            <a:pPr marL="0" indent="0">
              <a:buNone/>
            </a:pPr>
            <a:r>
              <a:rPr lang="en-US" b="1" dirty="0"/>
              <a:t>Bernie Higgins:</a:t>
            </a:r>
          </a:p>
          <a:p>
            <a:pPr marL="0" indent="0">
              <a:buNone/>
            </a:pPr>
            <a:r>
              <a:rPr lang="en-US" b="1" dirty="0"/>
              <a:t> </a:t>
            </a:r>
            <a:r>
              <a:rPr lang="en-US" i="0" u="none" strike="noStrike" dirty="0">
                <a:effectLst/>
              </a:rPr>
              <a:t>"</a:t>
            </a:r>
            <a:r>
              <a:rPr lang="en-US" i="0" u="none" strike="noStrike" dirty="0" err="1">
                <a:effectLst/>
              </a:rPr>
              <a:t>Povidky</a:t>
            </a:r>
            <a:r>
              <a:rPr lang="en-US" i="0" u="none" strike="noStrike" dirty="0">
                <a:effectLst/>
              </a:rPr>
              <a:t>": a new collection of short stories by fourteen Czech women in English translation“</a:t>
            </a:r>
          </a:p>
          <a:p>
            <a:pPr marL="0" indent="0">
              <a:buNone/>
            </a:pPr>
            <a:endParaRPr lang="en-US" dirty="0"/>
          </a:p>
          <a:p>
            <a:pPr marL="0" indent="0">
              <a:buNone/>
            </a:pPr>
            <a:r>
              <a:rPr lang="en-US" dirty="0">
                <a:hlinkClick r:id="rId2"/>
              </a:rPr>
              <a:t>https://romove.radio.cz/cz/clanek/21025</a:t>
            </a:r>
            <a:endParaRPr lang="en-US" dirty="0"/>
          </a:p>
          <a:p>
            <a:pPr marL="0" indent="0">
              <a:buNone/>
            </a:pPr>
            <a:r>
              <a:rPr lang="en-US" i="0" u="none" strike="noStrike" dirty="0">
                <a:effectLst/>
              </a:rPr>
              <a:t>    </a:t>
            </a:r>
            <a:endParaRPr lang="cs-CZ" dirty="0"/>
          </a:p>
        </p:txBody>
      </p:sp>
      <p:sp>
        <p:nvSpPr>
          <p:cNvPr id="4" name="Zástupný obsah 3">
            <a:extLst>
              <a:ext uri="{FF2B5EF4-FFF2-40B4-BE49-F238E27FC236}">
                <a16:creationId xmlns:a16="http://schemas.microsoft.com/office/drawing/2014/main" id="{A1769246-124A-3AC7-82CE-6FC2FDBC7C03}"/>
              </a:ext>
            </a:extLst>
          </p:cNvPr>
          <p:cNvSpPr>
            <a:spLocks noGrp="1"/>
          </p:cNvSpPr>
          <p:nvPr>
            <p:ph sz="half" idx="2"/>
          </p:nvPr>
        </p:nvSpPr>
        <p:spPr/>
        <p:txBody>
          <a:bodyPr>
            <a:normAutofit fontScale="92500"/>
          </a:bodyPr>
          <a:lstStyle/>
          <a:p>
            <a:pPr marL="0" indent="0">
              <a:buNone/>
            </a:pPr>
            <a:r>
              <a:rPr lang="cs-CZ" dirty="0" err="1"/>
              <a:t>The</a:t>
            </a:r>
            <a:r>
              <a:rPr lang="cs-CZ" dirty="0"/>
              <a:t> </a:t>
            </a:r>
            <a:r>
              <a:rPr lang="cs-CZ" dirty="0" err="1"/>
              <a:t>Reading</a:t>
            </a:r>
            <a:r>
              <a:rPr lang="cs-CZ" dirty="0"/>
              <a:t> </a:t>
            </a:r>
            <a:r>
              <a:rPr lang="cs-CZ" dirty="0" err="1"/>
              <a:t>for</a:t>
            </a:r>
            <a:r>
              <a:rPr lang="cs-CZ" dirty="0"/>
              <a:t> </a:t>
            </a:r>
            <a:r>
              <a:rPr lang="cs-CZ" dirty="0" err="1"/>
              <a:t>the</a:t>
            </a:r>
            <a:r>
              <a:rPr lang="cs-CZ" dirty="0"/>
              <a:t> </a:t>
            </a:r>
            <a:r>
              <a:rPr lang="cs-CZ" dirty="0" err="1"/>
              <a:t>discusion</a:t>
            </a:r>
            <a:r>
              <a:rPr lang="cs-CZ" dirty="0"/>
              <a:t> </a:t>
            </a:r>
            <a:r>
              <a:rPr lang="cs-CZ" dirty="0" err="1"/>
              <a:t>available</a:t>
            </a:r>
            <a:r>
              <a:rPr lang="cs-CZ" dirty="0"/>
              <a:t> in PDF </a:t>
            </a:r>
            <a:r>
              <a:rPr lang="cs-CZ" dirty="0" err="1"/>
              <a:t>directly</a:t>
            </a:r>
            <a:r>
              <a:rPr lang="cs-CZ" dirty="0"/>
              <a:t> </a:t>
            </a:r>
            <a:r>
              <a:rPr lang="cs-CZ" dirty="0" err="1"/>
              <a:t>send</a:t>
            </a:r>
            <a:r>
              <a:rPr lang="cs-CZ" dirty="0"/>
              <a:t> </a:t>
            </a:r>
            <a:r>
              <a:rPr lang="cs-CZ" dirty="0" err="1"/>
              <a:t>with</a:t>
            </a:r>
            <a:r>
              <a:rPr lang="cs-CZ" dirty="0"/>
              <a:t> </a:t>
            </a:r>
            <a:r>
              <a:rPr lang="cs-CZ" dirty="0" err="1"/>
              <a:t>this</a:t>
            </a:r>
            <a:r>
              <a:rPr lang="cs-CZ" dirty="0"/>
              <a:t> </a:t>
            </a:r>
            <a:r>
              <a:rPr lang="cs-CZ" dirty="0" err="1"/>
              <a:t>presentation</a:t>
            </a:r>
            <a:endParaRPr lang="cs-CZ" dirty="0"/>
          </a:p>
          <a:p>
            <a:pPr marL="0" indent="0">
              <a:buNone/>
            </a:pPr>
            <a:r>
              <a:rPr lang="cs-CZ" dirty="0" err="1"/>
              <a:t>Task</a:t>
            </a:r>
            <a:r>
              <a:rPr lang="cs-CZ" dirty="0"/>
              <a:t> and </a:t>
            </a:r>
            <a:r>
              <a:rPr lang="cs-CZ" dirty="0" err="1"/>
              <a:t>Questions</a:t>
            </a:r>
            <a:r>
              <a:rPr lang="cs-CZ" dirty="0"/>
              <a:t>:</a:t>
            </a:r>
          </a:p>
          <a:p>
            <a:pPr marL="514350" indent="-514350">
              <a:buAutoNum type="arabicPeriod"/>
            </a:pPr>
            <a:r>
              <a:rPr lang="cs-CZ" dirty="0" err="1"/>
              <a:t>Find</a:t>
            </a:r>
            <a:r>
              <a:rPr lang="cs-CZ" dirty="0"/>
              <a:t> </a:t>
            </a:r>
            <a:r>
              <a:rPr lang="cs-CZ" dirty="0" err="1"/>
              <a:t>some</a:t>
            </a:r>
            <a:r>
              <a:rPr lang="cs-CZ" dirty="0"/>
              <a:t> </a:t>
            </a:r>
            <a:r>
              <a:rPr lang="cs-CZ" dirty="0" err="1"/>
              <a:t>examples</a:t>
            </a:r>
            <a:r>
              <a:rPr lang="cs-CZ" dirty="0"/>
              <a:t> </a:t>
            </a:r>
            <a:r>
              <a:rPr lang="cs-CZ" dirty="0" err="1"/>
              <a:t>of</a:t>
            </a:r>
            <a:r>
              <a:rPr lang="cs-CZ" dirty="0"/>
              <a:t> </a:t>
            </a:r>
            <a:r>
              <a:rPr lang="cs-CZ" dirty="0" err="1"/>
              <a:t>the</a:t>
            </a:r>
            <a:r>
              <a:rPr lang="cs-CZ" dirty="0"/>
              <a:t> </a:t>
            </a:r>
            <a:r>
              <a:rPr lang="cs-CZ" dirty="0" err="1"/>
              <a:t>orality</a:t>
            </a:r>
            <a:r>
              <a:rPr lang="cs-CZ" dirty="0"/>
              <a:t> in </a:t>
            </a:r>
            <a:r>
              <a:rPr lang="cs-CZ" dirty="0" err="1"/>
              <a:t>the</a:t>
            </a:r>
            <a:r>
              <a:rPr lang="cs-CZ" dirty="0"/>
              <a:t> </a:t>
            </a:r>
            <a:r>
              <a:rPr lang="cs-CZ" dirty="0" err="1"/>
              <a:t>texts</a:t>
            </a:r>
            <a:r>
              <a:rPr lang="cs-CZ" dirty="0"/>
              <a:t>.</a:t>
            </a:r>
          </a:p>
          <a:p>
            <a:pPr marL="514350" indent="-514350">
              <a:buAutoNum type="arabicPeriod"/>
            </a:pPr>
            <a:r>
              <a:rPr lang="cs-CZ" dirty="0" err="1"/>
              <a:t>Why</a:t>
            </a:r>
            <a:r>
              <a:rPr lang="cs-CZ" dirty="0"/>
              <a:t> </a:t>
            </a:r>
            <a:r>
              <a:rPr lang="cs-CZ" dirty="0" err="1"/>
              <a:t>the</a:t>
            </a:r>
            <a:r>
              <a:rPr lang="cs-CZ" dirty="0"/>
              <a:t> </a:t>
            </a:r>
            <a:r>
              <a:rPr lang="cs-CZ" dirty="0" err="1"/>
              <a:t>deads</a:t>
            </a:r>
            <a:r>
              <a:rPr lang="cs-CZ" dirty="0"/>
              <a:t> are so </a:t>
            </a:r>
            <a:r>
              <a:rPr lang="cs-CZ" dirty="0" err="1"/>
              <a:t>important</a:t>
            </a:r>
            <a:r>
              <a:rPr lang="cs-CZ" dirty="0"/>
              <a:t>? </a:t>
            </a:r>
          </a:p>
          <a:p>
            <a:pPr marL="514350" indent="-514350">
              <a:buAutoNum type="arabicPeriod"/>
            </a:pPr>
            <a:r>
              <a:rPr lang="cs-CZ" dirty="0" err="1"/>
              <a:t>What</a:t>
            </a:r>
            <a:r>
              <a:rPr lang="cs-CZ" dirty="0"/>
              <a:t> </a:t>
            </a:r>
            <a:r>
              <a:rPr lang="cs-CZ" dirty="0" err="1"/>
              <a:t>was</a:t>
            </a:r>
            <a:r>
              <a:rPr lang="cs-CZ" dirty="0"/>
              <a:t> </a:t>
            </a:r>
            <a:r>
              <a:rPr lang="cs-CZ"/>
              <a:t>the </a:t>
            </a:r>
            <a:r>
              <a:rPr lang="cs-CZ" dirty="0"/>
              <a:t>most </a:t>
            </a:r>
            <a:r>
              <a:rPr lang="cs-CZ" dirty="0" err="1"/>
              <a:t>suprising</a:t>
            </a:r>
            <a:r>
              <a:rPr lang="cs-CZ" dirty="0"/>
              <a:t> </a:t>
            </a:r>
            <a:r>
              <a:rPr lang="cs-CZ" dirty="0" err="1"/>
              <a:t>feature</a:t>
            </a:r>
            <a:r>
              <a:rPr lang="cs-CZ" dirty="0"/>
              <a:t> </a:t>
            </a:r>
            <a:r>
              <a:rPr lang="cs-CZ" dirty="0" err="1"/>
              <a:t>of</a:t>
            </a:r>
            <a:r>
              <a:rPr lang="cs-CZ" dirty="0"/>
              <a:t> </a:t>
            </a:r>
            <a:r>
              <a:rPr lang="cs-CZ" dirty="0" err="1"/>
              <a:t>the</a:t>
            </a:r>
            <a:r>
              <a:rPr lang="cs-CZ" dirty="0"/>
              <a:t> Roma </a:t>
            </a:r>
            <a:r>
              <a:rPr lang="cs-CZ" dirty="0" err="1"/>
              <a:t>texts</a:t>
            </a:r>
            <a:r>
              <a:rPr lang="cs-CZ" dirty="0"/>
              <a:t> </a:t>
            </a:r>
            <a:r>
              <a:rPr lang="cs-CZ" dirty="0" err="1"/>
              <a:t>you</a:t>
            </a:r>
            <a:r>
              <a:rPr lang="cs-CZ" dirty="0"/>
              <a:t> </a:t>
            </a:r>
            <a:r>
              <a:rPr lang="cs-CZ" dirty="0" err="1"/>
              <a:t>have</a:t>
            </a:r>
            <a:r>
              <a:rPr lang="cs-CZ" dirty="0"/>
              <a:t> </a:t>
            </a:r>
            <a:r>
              <a:rPr lang="cs-CZ" dirty="0" err="1"/>
              <a:t>read</a:t>
            </a:r>
            <a:r>
              <a:rPr lang="cs-CZ" dirty="0"/>
              <a:t>?</a:t>
            </a:r>
          </a:p>
          <a:p>
            <a:pPr marL="0" indent="0">
              <a:buNone/>
            </a:pPr>
            <a:endParaRPr lang="cs-CZ" dirty="0"/>
          </a:p>
        </p:txBody>
      </p:sp>
    </p:spTree>
    <p:extLst>
      <p:ext uri="{BB962C8B-B14F-4D97-AF65-F5344CB8AC3E}">
        <p14:creationId xmlns:p14="http://schemas.microsoft.com/office/powerpoint/2010/main" val="178827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AB68F-E8F1-F49D-E7C5-605B8FF0BAC0}"/>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F9386D1C-0AF0-DCC0-062A-DE471DDA808B}"/>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5837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18218F28-7267-AB67-400A-E8F1EA3EC55E}"/>
              </a:ext>
            </a:extLst>
          </p:cNvPr>
          <p:cNvPicPr>
            <a:picLocks noChangeAspect="1"/>
          </p:cNvPicPr>
          <p:nvPr/>
        </p:nvPicPr>
        <p:blipFill rotWithShape="1">
          <a:blip r:embed="rId2"/>
          <a:srcRect t="10481" r="1" b="20464"/>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9"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F222CAD5-D2C7-C2FF-6A4F-7D88D8DF9992}"/>
              </a:ext>
            </a:extLst>
          </p:cNvPr>
          <p:cNvPicPr>
            <a:picLocks noChangeAspect="1"/>
          </p:cNvPicPr>
          <p:nvPr/>
        </p:nvPicPr>
        <p:blipFill rotWithShape="1">
          <a:blip r:embed="rId3"/>
          <a:srcRect r="-1" b="3894"/>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5" name="TextovéPole 4">
            <a:extLst>
              <a:ext uri="{FF2B5EF4-FFF2-40B4-BE49-F238E27FC236}">
                <a16:creationId xmlns:a16="http://schemas.microsoft.com/office/drawing/2014/main" id="{1B1CC947-99B9-BEA6-034A-DA55AA3E6ABE}"/>
              </a:ext>
            </a:extLst>
          </p:cNvPr>
          <p:cNvSpPr txBox="1"/>
          <p:nvPr/>
        </p:nvSpPr>
        <p:spPr>
          <a:xfrm>
            <a:off x="4519245" y="562707"/>
            <a:ext cx="7332786" cy="5978769"/>
          </a:xfrm>
          <a:prstGeom prst="rect">
            <a:avLst/>
          </a:prstGeom>
        </p:spPr>
        <p:txBody>
          <a:bodyPr vert="horz" lIns="91440" tIns="45720" rIns="91440" bIns="45720" rtlCol="0">
            <a:normAutofit fontScale="92500" lnSpcReduction="20000"/>
          </a:bodyPr>
          <a:lstStyle/>
          <a:p>
            <a:pPr>
              <a:lnSpc>
                <a:spcPct val="90000"/>
              </a:lnSpc>
              <a:spcAft>
                <a:spcPts val="600"/>
              </a:spcAft>
            </a:pPr>
            <a:endParaRPr lang="en-US" sz="2400" dirty="0">
              <a:hlinkClick r:id="rId4"/>
            </a:endParaRPr>
          </a:p>
          <a:p>
            <a:pPr>
              <a:lnSpc>
                <a:spcPct val="90000"/>
              </a:lnSpc>
              <a:spcAft>
                <a:spcPts val="600"/>
              </a:spcAft>
            </a:pPr>
            <a:r>
              <a:rPr lang="en-US" sz="2400" dirty="0" err="1"/>
              <a:t>Informations</a:t>
            </a:r>
            <a:endParaRPr lang="en-US" sz="2400" dirty="0"/>
          </a:p>
          <a:p>
            <a:pPr>
              <a:lnSpc>
                <a:spcPct val="90000"/>
              </a:lnSpc>
              <a:spcAft>
                <a:spcPts val="600"/>
              </a:spcAft>
            </a:pPr>
            <a:r>
              <a:rPr lang="en-US" sz="2400" dirty="0">
                <a:hlinkClick r:id="rId4"/>
              </a:rPr>
              <a:t>https://romea.cz/en</a:t>
            </a:r>
            <a:r>
              <a:rPr lang="en-US" sz="2400" dirty="0"/>
              <a:t> </a:t>
            </a:r>
          </a:p>
          <a:p>
            <a:pPr>
              <a:lnSpc>
                <a:spcPct val="90000"/>
              </a:lnSpc>
              <a:spcAft>
                <a:spcPts val="600"/>
              </a:spcAft>
            </a:pPr>
            <a:endParaRPr lang="en-US" sz="2400" dirty="0"/>
          </a:p>
          <a:p>
            <a:pPr>
              <a:lnSpc>
                <a:spcPct val="90000"/>
              </a:lnSpc>
              <a:spcAft>
                <a:spcPts val="600"/>
              </a:spcAft>
            </a:pPr>
            <a:r>
              <a:rPr lang="en-US" sz="2400" dirty="0" err="1"/>
              <a:t>Muzeum</a:t>
            </a:r>
            <a:r>
              <a:rPr lang="en-US" sz="2400" dirty="0"/>
              <a:t> </a:t>
            </a:r>
            <a:r>
              <a:rPr lang="en-US" sz="2400" dirty="0" err="1"/>
              <a:t>Romské</a:t>
            </a:r>
            <a:r>
              <a:rPr lang="en-US" sz="2400" dirty="0"/>
              <a:t> </a:t>
            </a:r>
            <a:r>
              <a:rPr lang="en-US" sz="2400" dirty="0" err="1"/>
              <a:t>Kultury</a:t>
            </a:r>
            <a:endParaRPr lang="en-US" sz="2400" dirty="0"/>
          </a:p>
          <a:p>
            <a:pPr>
              <a:lnSpc>
                <a:spcPct val="90000"/>
              </a:lnSpc>
              <a:spcAft>
                <a:spcPts val="600"/>
              </a:spcAft>
            </a:pPr>
            <a:r>
              <a:rPr lang="en-US" sz="2400" dirty="0">
                <a:hlinkClick r:id="rId5"/>
              </a:rPr>
              <a:t>https://www.rommuz.cz/en/online-museum/the-museum-at-yout-home/</a:t>
            </a:r>
            <a:endParaRPr lang="en-US" sz="2400" dirty="0"/>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The Journal  </a:t>
            </a:r>
            <a:r>
              <a:rPr lang="en-US" sz="2400" i="1" dirty="0"/>
              <a:t>Romano </a:t>
            </a:r>
            <a:r>
              <a:rPr lang="en-US" sz="2400" i="1" dirty="0" err="1"/>
              <a:t>Džaniben</a:t>
            </a:r>
            <a:r>
              <a:rPr lang="en-US" sz="2400" i="1" dirty="0"/>
              <a:t> </a:t>
            </a:r>
            <a:r>
              <a:rPr lang="en-US" sz="2400" dirty="0"/>
              <a:t>(Texts on line)</a:t>
            </a:r>
          </a:p>
          <a:p>
            <a:pPr>
              <a:lnSpc>
                <a:spcPct val="90000"/>
              </a:lnSpc>
              <a:spcAft>
                <a:spcPts val="600"/>
              </a:spcAft>
            </a:pPr>
            <a:r>
              <a:rPr lang="en-US" sz="2400" dirty="0">
                <a:hlinkClick r:id="rId6"/>
              </a:rPr>
              <a:t>https://www.dzaniben.cz/article.html?a=100a3df14d146731ff8a9ed055bfb060&amp;m=5a450810cdad2b91b3007973a528450b&amp;sm=d9e18ff16d3d409b93e34a3b7b0ea488</a:t>
            </a:r>
            <a:endParaRPr lang="en-US" sz="2400" dirty="0"/>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endParaRPr lang="en-US" sz="2400" dirty="0"/>
          </a:p>
          <a:p>
            <a:pPr>
              <a:lnSpc>
                <a:spcPct val="90000"/>
              </a:lnSpc>
              <a:spcAft>
                <a:spcPts val="600"/>
              </a:spcAft>
            </a:pPr>
            <a:r>
              <a:rPr lang="en-US" sz="2400" dirty="0" err="1"/>
              <a:t>Štátna</a:t>
            </a:r>
            <a:r>
              <a:rPr lang="en-US" sz="2400" dirty="0"/>
              <a:t> </a:t>
            </a:r>
            <a:r>
              <a:rPr lang="en-US" sz="2400" dirty="0" err="1"/>
              <a:t>vedecká</a:t>
            </a:r>
            <a:r>
              <a:rPr lang="en-US" sz="2400" dirty="0"/>
              <a:t> </a:t>
            </a:r>
            <a:r>
              <a:rPr lang="en-US" sz="2400" dirty="0" err="1"/>
              <a:t>knižnice</a:t>
            </a:r>
            <a:r>
              <a:rPr lang="en-US" sz="2400" dirty="0"/>
              <a:t>  v </a:t>
            </a:r>
            <a:r>
              <a:rPr lang="en-US" sz="2400" dirty="0" err="1"/>
              <a:t>Prešove</a:t>
            </a:r>
            <a:r>
              <a:rPr lang="en-US" sz="2400" dirty="0"/>
              <a:t>.  </a:t>
            </a:r>
            <a:r>
              <a:rPr lang="en-US" sz="2400" dirty="0" err="1"/>
              <a:t>Dokumentačno</a:t>
            </a:r>
            <a:r>
              <a:rPr lang="en-US" sz="2400" dirty="0"/>
              <a:t> </a:t>
            </a:r>
            <a:r>
              <a:rPr lang="en-US" sz="2400" dirty="0" err="1"/>
              <a:t>informačné</a:t>
            </a:r>
            <a:r>
              <a:rPr lang="en-US" sz="2400" dirty="0"/>
              <a:t> centrum </a:t>
            </a:r>
            <a:r>
              <a:rPr lang="en-US" sz="2400" dirty="0" err="1"/>
              <a:t>rómskej</a:t>
            </a:r>
            <a:r>
              <a:rPr lang="en-US" sz="2400" dirty="0"/>
              <a:t> </a:t>
            </a:r>
            <a:r>
              <a:rPr lang="en-US" sz="2400" dirty="0" err="1"/>
              <a:t>kultúry</a:t>
            </a:r>
            <a:endParaRPr lang="en-US" sz="2400" dirty="0"/>
          </a:p>
          <a:p>
            <a:pPr>
              <a:lnSpc>
                <a:spcPct val="90000"/>
              </a:lnSpc>
              <a:spcAft>
                <a:spcPts val="600"/>
              </a:spcAft>
            </a:pPr>
            <a:endParaRPr lang="en-US" sz="2400" dirty="0"/>
          </a:p>
          <a:p>
            <a:pPr>
              <a:lnSpc>
                <a:spcPct val="90000"/>
              </a:lnSpc>
              <a:spcAft>
                <a:spcPts val="600"/>
              </a:spcAft>
            </a:pPr>
            <a:r>
              <a:rPr lang="en-US" sz="2400" dirty="0">
                <a:hlinkClick r:id="rId7"/>
              </a:rPr>
              <a:t>https://www.svkpo.sk/narodny-projekt-dokumentacno-informacne-centrum-romskej-kultury</a:t>
            </a:r>
            <a:endParaRPr lang="en-US" sz="2400" dirty="0"/>
          </a:p>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257005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0">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48E7FDA-4CCF-F3DE-DB94-55268EA8A289}"/>
              </a:ext>
            </a:extLst>
          </p:cNvPr>
          <p:cNvSpPr>
            <a:spLocks noGrp="1"/>
          </p:cNvSpPr>
          <p:nvPr>
            <p:ph type="title"/>
          </p:nvPr>
        </p:nvSpPr>
        <p:spPr>
          <a:xfrm>
            <a:off x="838200" y="3514853"/>
            <a:ext cx="10515600" cy="2614235"/>
          </a:xfrm>
        </p:spPr>
        <p:txBody>
          <a:bodyPr vert="horz" lIns="91440" tIns="45720" rIns="91440" bIns="45720" rtlCol="0" anchor="ctr">
            <a:normAutofit/>
          </a:bodyPr>
          <a:lstStyle/>
          <a:p>
            <a:pPr algn="ctr"/>
            <a:r>
              <a:rPr lang="cs-CZ" sz="5200" dirty="0" err="1"/>
              <a:t>Publishing</a:t>
            </a:r>
            <a:r>
              <a:rPr lang="cs-CZ" sz="5200" dirty="0"/>
              <a:t> house</a:t>
            </a:r>
            <a:r>
              <a:rPr lang="en-US" sz="5200" kern="1200" dirty="0">
                <a:solidFill>
                  <a:schemeClr val="tx1"/>
                </a:solidFill>
                <a:latin typeface="+mj-lt"/>
                <a:ea typeface="+mj-ea"/>
                <a:cs typeface="+mj-cs"/>
              </a:rPr>
              <a:t> </a:t>
            </a:r>
            <a:r>
              <a:rPr lang="en-US" sz="5200" b="1" kern="1200" dirty="0" err="1">
                <a:solidFill>
                  <a:schemeClr val="tx1"/>
                </a:solidFill>
                <a:latin typeface="+mj-lt"/>
                <a:ea typeface="+mj-ea"/>
                <a:cs typeface="+mj-cs"/>
              </a:rPr>
              <a:t>Kher</a:t>
            </a:r>
            <a:br>
              <a:rPr lang="cs-CZ" sz="5200" kern="1200" dirty="0">
                <a:solidFill>
                  <a:schemeClr val="tx1"/>
                </a:solidFill>
                <a:latin typeface="+mj-lt"/>
                <a:ea typeface="+mj-ea"/>
                <a:cs typeface="+mj-cs"/>
              </a:rPr>
            </a:br>
            <a:r>
              <a:rPr lang="cs-CZ" sz="5200" kern="1200" dirty="0">
                <a:solidFill>
                  <a:schemeClr val="tx1"/>
                </a:solidFill>
                <a:latin typeface="+mj-lt"/>
                <a:ea typeface="+mj-ea"/>
                <a:cs typeface="+mj-cs"/>
              </a:rPr>
              <a:t>https://kher.cz/katalog/autori/</a:t>
            </a:r>
            <a:br>
              <a:rPr lang="cs-CZ"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pic>
        <p:nvPicPr>
          <p:cNvPr id="10" name="Obrázek 9" descr="Obsah obrázku text, plakát, grafický design, kniha&#10;&#10;Popis byl vytvořen automaticky">
            <a:extLst>
              <a:ext uri="{FF2B5EF4-FFF2-40B4-BE49-F238E27FC236}">
                <a16:creationId xmlns:a16="http://schemas.microsoft.com/office/drawing/2014/main" id="{557236EA-E2C6-B292-1F57-99E25DB8691B}"/>
              </a:ext>
            </a:extLst>
          </p:cNvPr>
          <p:cNvPicPr>
            <a:picLocks noChangeAspect="1"/>
          </p:cNvPicPr>
          <p:nvPr/>
        </p:nvPicPr>
        <p:blipFill rotWithShape="1">
          <a:blip r:embed="rId2">
            <a:extLst>
              <a:ext uri="{28A0092B-C50C-407E-A947-70E740481C1C}">
                <a14:useLocalDpi xmlns:a14="http://schemas.microsoft.com/office/drawing/2010/main" val="0"/>
              </a:ext>
            </a:extLst>
          </a:blip>
          <a:srcRect r="-1" b="5214"/>
          <a:stretch/>
        </p:blipFill>
        <p:spPr>
          <a:xfrm>
            <a:off x="184558" y="187900"/>
            <a:ext cx="2255462" cy="3155238"/>
          </a:xfrm>
          <a:prstGeom prst="rect">
            <a:avLst/>
          </a:prstGeom>
        </p:spPr>
      </p:pic>
      <p:pic>
        <p:nvPicPr>
          <p:cNvPr id="6" name="Zástupný obsah 5" descr="Obsah obrázku text, dopis, grafický design, Písmo&#10;&#10;Popis byl vytvořen automaticky">
            <a:extLst>
              <a:ext uri="{FF2B5EF4-FFF2-40B4-BE49-F238E27FC236}">
                <a16:creationId xmlns:a16="http://schemas.microsoft.com/office/drawing/2014/main" id="{75E15516-3C96-0D18-CDF8-C42CC9143CF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791" r="5937" b="4"/>
          <a:stretch/>
        </p:blipFill>
        <p:spPr>
          <a:xfrm>
            <a:off x="2575696" y="187900"/>
            <a:ext cx="2255462" cy="3155238"/>
          </a:xfrm>
          <a:prstGeom prst="rect">
            <a:avLst/>
          </a:prstGeom>
        </p:spPr>
      </p:pic>
      <p:pic>
        <p:nvPicPr>
          <p:cNvPr id="1026" name="Picture 2">
            <a:extLst>
              <a:ext uri="{FF2B5EF4-FFF2-40B4-BE49-F238E27FC236}">
                <a16:creationId xmlns:a16="http://schemas.microsoft.com/office/drawing/2014/main" id="{5BCE5D2B-222A-9205-84A5-3E91ABCA2C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374"/>
          <a:stretch/>
        </p:blipFill>
        <p:spPr bwMode="auto">
          <a:xfrm>
            <a:off x="4966833" y="187900"/>
            <a:ext cx="2255462" cy="3155238"/>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descr="Obsah obrázku text, kreslené, ilustrace, Animace&#10;&#10;Popis byl vytvořen automaticky">
            <a:extLst>
              <a:ext uri="{FF2B5EF4-FFF2-40B4-BE49-F238E27FC236}">
                <a16:creationId xmlns:a16="http://schemas.microsoft.com/office/drawing/2014/main" id="{3FCB0829-5AD9-3716-A83B-297060FF03E6}"/>
              </a:ext>
            </a:extLst>
          </p:cNvPr>
          <p:cNvPicPr>
            <a:picLocks noChangeAspect="1"/>
          </p:cNvPicPr>
          <p:nvPr/>
        </p:nvPicPr>
        <p:blipFill rotWithShape="1">
          <a:blip r:embed="rId5">
            <a:extLst>
              <a:ext uri="{28A0092B-C50C-407E-A947-70E740481C1C}">
                <a14:useLocalDpi xmlns:a14="http://schemas.microsoft.com/office/drawing/2010/main" val="0"/>
              </a:ext>
            </a:extLst>
          </a:blip>
          <a:srcRect l="15610" r="11723" b="4"/>
          <a:stretch/>
        </p:blipFill>
        <p:spPr>
          <a:xfrm>
            <a:off x="7357971" y="187900"/>
            <a:ext cx="2255462" cy="3155238"/>
          </a:xfrm>
          <a:prstGeom prst="rect">
            <a:avLst/>
          </a:prstGeom>
        </p:spPr>
      </p:pic>
      <p:pic>
        <p:nvPicPr>
          <p:cNvPr id="8" name="Zástupný obsah 7" descr="Obsah obrázku text, Písmo, plakát, grafický design&#10;&#10;Popis byl vytvořen automaticky">
            <a:extLst>
              <a:ext uri="{FF2B5EF4-FFF2-40B4-BE49-F238E27FC236}">
                <a16:creationId xmlns:a16="http://schemas.microsoft.com/office/drawing/2014/main" id="{131C6EFF-C603-E8F5-F3B3-076CC1F50CFD}"/>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t="4073" r="-3" b="-3"/>
          <a:stretch/>
        </p:blipFill>
        <p:spPr>
          <a:xfrm>
            <a:off x="9749109" y="187900"/>
            <a:ext cx="2255462" cy="3155238"/>
          </a:xfrm>
          <a:prstGeom prst="rect">
            <a:avLst/>
          </a:prstGeom>
        </p:spPr>
      </p:pic>
    </p:spTree>
    <p:extLst>
      <p:ext uri="{BB962C8B-B14F-4D97-AF65-F5344CB8AC3E}">
        <p14:creationId xmlns:p14="http://schemas.microsoft.com/office/powerpoint/2010/main" val="103368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EA13A78-4A1F-0C54-B6A9-C38597D26C58}"/>
              </a:ext>
            </a:extLst>
          </p:cNvPr>
          <p:cNvSpPr>
            <a:spLocks noGrp="1"/>
          </p:cNvSpPr>
          <p:nvPr>
            <p:ph type="title"/>
          </p:nvPr>
        </p:nvSpPr>
        <p:spPr/>
        <p:txBody>
          <a:bodyPr/>
          <a:lstStyle/>
          <a:p>
            <a:r>
              <a:rPr lang="cs-CZ" dirty="0" err="1"/>
              <a:t>Women</a:t>
            </a:r>
            <a:r>
              <a:rPr lang="cs-CZ" dirty="0"/>
              <a:t> Romani </a:t>
            </a:r>
            <a:r>
              <a:rPr lang="cs-CZ" dirty="0" err="1"/>
              <a:t>Literature</a:t>
            </a:r>
            <a:endParaRPr lang="cs-CZ" dirty="0"/>
          </a:p>
        </p:txBody>
      </p:sp>
      <p:sp>
        <p:nvSpPr>
          <p:cNvPr id="6" name="Zástupný obsah 5">
            <a:extLst>
              <a:ext uri="{FF2B5EF4-FFF2-40B4-BE49-F238E27FC236}">
                <a16:creationId xmlns:a16="http://schemas.microsoft.com/office/drawing/2014/main" id="{101C1523-6F15-23B1-A290-E05548C81CF0}"/>
              </a:ext>
            </a:extLst>
          </p:cNvPr>
          <p:cNvSpPr>
            <a:spLocks noGrp="1"/>
          </p:cNvSpPr>
          <p:nvPr>
            <p:ph idx="1"/>
          </p:nvPr>
        </p:nvSpPr>
        <p:spPr/>
        <p:txBody>
          <a:bodyPr>
            <a:normAutofit fontScale="70000" lnSpcReduction="20000"/>
          </a:bodyPr>
          <a:lstStyle/>
          <a:p>
            <a:pPr marL="514350" indent="-514350">
              <a:buAutoNum type="arabicPeriod"/>
            </a:pPr>
            <a:r>
              <a:rPr lang="cs-CZ" b="1" dirty="0" err="1"/>
              <a:t>After</a:t>
            </a:r>
            <a:r>
              <a:rPr lang="cs-CZ" b="1" dirty="0"/>
              <a:t> </a:t>
            </a:r>
            <a:r>
              <a:rPr lang="cs-CZ" b="1" dirty="0" err="1"/>
              <a:t>the</a:t>
            </a:r>
            <a:r>
              <a:rPr lang="cs-CZ" b="1" dirty="0"/>
              <a:t> WWII</a:t>
            </a:r>
          </a:p>
          <a:p>
            <a:pPr marL="0" indent="0">
              <a:buNone/>
            </a:pPr>
            <a:r>
              <a:rPr lang="cs-CZ" dirty="0" err="1"/>
              <a:t>Memory</a:t>
            </a:r>
            <a:r>
              <a:rPr lang="cs-CZ" dirty="0"/>
              <a:t> </a:t>
            </a:r>
            <a:r>
              <a:rPr lang="cs-CZ" dirty="0" err="1"/>
              <a:t>of</a:t>
            </a:r>
            <a:r>
              <a:rPr lang="cs-CZ" dirty="0"/>
              <a:t> Holocaust</a:t>
            </a:r>
          </a:p>
          <a:p>
            <a:pPr marL="0" indent="0">
              <a:buNone/>
            </a:pPr>
            <a:r>
              <a:rPr lang="cs-CZ" dirty="0" err="1"/>
              <a:t>Social</a:t>
            </a:r>
            <a:r>
              <a:rPr lang="cs-CZ" dirty="0"/>
              <a:t> Relations, </a:t>
            </a:r>
            <a:r>
              <a:rPr lang="cs-CZ" dirty="0" err="1"/>
              <a:t>Family</a:t>
            </a:r>
            <a:r>
              <a:rPr lang="cs-CZ" dirty="0"/>
              <a:t> and </a:t>
            </a:r>
            <a:r>
              <a:rPr lang="cs-CZ" dirty="0" err="1"/>
              <a:t>Domestic</a:t>
            </a:r>
            <a:r>
              <a:rPr lang="cs-CZ" dirty="0"/>
              <a:t> </a:t>
            </a:r>
            <a:r>
              <a:rPr lang="cs-CZ" dirty="0" err="1"/>
              <a:t>Violence</a:t>
            </a:r>
            <a:r>
              <a:rPr lang="cs-CZ" dirty="0"/>
              <a:t> </a:t>
            </a:r>
          </a:p>
          <a:p>
            <a:pPr marL="0" indent="0">
              <a:buNone/>
            </a:pPr>
            <a:r>
              <a:rPr lang="cs-CZ" dirty="0"/>
              <a:t>Oral </a:t>
            </a:r>
            <a:r>
              <a:rPr lang="cs-CZ" dirty="0" err="1"/>
              <a:t>tradition</a:t>
            </a:r>
            <a:endParaRPr lang="cs-CZ" dirty="0"/>
          </a:p>
          <a:p>
            <a:endParaRPr lang="cs-CZ" dirty="0"/>
          </a:p>
          <a:p>
            <a:pPr marL="0" indent="0">
              <a:buNone/>
            </a:pPr>
            <a:r>
              <a:rPr lang="cs-CZ" dirty="0"/>
              <a:t>2. </a:t>
            </a:r>
            <a:r>
              <a:rPr lang="cs-CZ" b="1" dirty="0" err="1"/>
              <a:t>Contemporary</a:t>
            </a:r>
            <a:r>
              <a:rPr lang="cs-CZ" b="1" dirty="0"/>
              <a:t> </a:t>
            </a:r>
            <a:r>
              <a:rPr lang="cs-CZ" b="1" dirty="0" err="1"/>
              <a:t>Literature</a:t>
            </a:r>
            <a:r>
              <a:rPr lang="cs-CZ" b="1" dirty="0"/>
              <a:t> </a:t>
            </a:r>
          </a:p>
          <a:p>
            <a:pPr marL="0" indent="0">
              <a:buNone/>
            </a:pPr>
            <a:r>
              <a:rPr lang="cs-CZ" dirty="0" err="1"/>
              <a:t>Social</a:t>
            </a:r>
            <a:r>
              <a:rPr lang="cs-CZ" dirty="0"/>
              <a:t> </a:t>
            </a:r>
            <a:r>
              <a:rPr lang="cs-CZ" dirty="0" err="1"/>
              <a:t>topics</a:t>
            </a:r>
            <a:endParaRPr lang="cs-CZ" dirty="0"/>
          </a:p>
          <a:p>
            <a:pPr marL="0" indent="0">
              <a:buNone/>
            </a:pPr>
            <a:r>
              <a:rPr lang="cs-CZ" dirty="0" err="1"/>
              <a:t>Stereotypes</a:t>
            </a:r>
            <a:endParaRPr lang="cs-CZ" dirty="0"/>
          </a:p>
          <a:p>
            <a:pPr marL="0" indent="0">
              <a:buNone/>
            </a:pPr>
            <a:r>
              <a:rPr lang="cs-CZ" dirty="0" err="1"/>
              <a:t>Violence</a:t>
            </a:r>
            <a:endParaRPr lang="cs-CZ" dirty="0"/>
          </a:p>
          <a:p>
            <a:pPr marL="0" indent="0">
              <a:buNone/>
            </a:pPr>
            <a:r>
              <a:rPr lang="cs-CZ" dirty="0" err="1"/>
              <a:t>Problems</a:t>
            </a:r>
            <a:r>
              <a:rPr lang="cs-CZ" dirty="0"/>
              <a:t> </a:t>
            </a:r>
            <a:r>
              <a:rPr lang="cs-CZ" dirty="0" err="1"/>
              <a:t>of</a:t>
            </a:r>
            <a:r>
              <a:rPr lang="cs-CZ" dirty="0"/>
              <a:t> </a:t>
            </a:r>
            <a:r>
              <a:rPr lang="cs-CZ" dirty="0" err="1"/>
              <a:t>exclusion</a:t>
            </a:r>
            <a:endParaRPr lang="cs-CZ" dirty="0"/>
          </a:p>
          <a:p>
            <a:pPr marL="0" indent="0">
              <a:buNone/>
            </a:pPr>
            <a:endParaRPr lang="cs-CZ" dirty="0"/>
          </a:p>
          <a:p>
            <a:pPr marL="0" indent="0">
              <a:buNone/>
            </a:pPr>
            <a:r>
              <a:rPr lang="cs-CZ" dirty="0"/>
              <a:t>Karolína Ryvolová -  „</a:t>
            </a:r>
            <a:r>
              <a:rPr lang="en-US" dirty="0"/>
              <a:t>Female authors are much more inclined not to mask problems. Their themes are more political</a:t>
            </a:r>
            <a:r>
              <a:rPr lang="cs-CZ" dirty="0"/>
              <a:t>.“</a:t>
            </a:r>
          </a:p>
          <a:p>
            <a:endParaRPr lang="cs-CZ" dirty="0"/>
          </a:p>
        </p:txBody>
      </p:sp>
    </p:spTree>
    <p:extLst>
      <p:ext uri="{BB962C8B-B14F-4D97-AF65-F5344CB8AC3E}">
        <p14:creationId xmlns:p14="http://schemas.microsoft.com/office/powerpoint/2010/main" val="90237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87D2B03-023E-CEF2-F72D-6A18F2568181}"/>
              </a:ext>
            </a:extLst>
          </p:cNvPr>
          <p:cNvSpPr>
            <a:spLocks noGrp="1"/>
          </p:cNvSpPr>
          <p:nvPr>
            <p:ph type="title"/>
          </p:nvPr>
        </p:nvSpPr>
        <p:spPr>
          <a:xfrm>
            <a:off x="572493" y="238539"/>
            <a:ext cx="11018520" cy="1434415"/>
          </a:xfrm>
        </p:spPr>
        <p:txBody>
          <a:bodyPr anchor="b">
            <a:normAutofit/>
          </a:bodyPr>
          <a:lstStyle/>
          <a:p>
            <a:r>
              <a:rPr lang="cs-CZ" sz="3000" b="1"/>
              <a:t>Milena Hubshmannová 1933-2005</a:t>
            </a:r>
            <a:br>
              <a:rPr lang="cs-CZ" sz="3000"/>
            </a:br>
            <a:br>
              <a:rPr lang="cs-CZ" sz="3000"/>
            </a:br>
            <a:endParaRPr lang="cs-CZ" sz="30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2F23D67-CF05-97A7-6A18-DC32CE573578}"/>
              </a:ext>
            </a:extLst>
          </p:cNvPr>
          <p:cNvSpPr>
            <a:spLocks noGrp="1"/>
          </p:cNvSpPr>
          <p:nvPr>
            <p:ph idx="1"/>
          </p:nvPr>
        </p:nvSpPr>
        <p:spPr>
          <a:xfrm>
            <a:off x="572493" y="2071316"/>
            <a:ext cx="6713552" cy="4119172"/>
          </a:xfrm>
        </p:spPr>
        <p:txBody>
          <a:bodyPr anchor="t">
            <a:normAutofit/>
          </a:bodyPr>
          <a:lstStyle/>
          <a:p>
            <a:r>
              <a:rPr lang="en-US" sz="1500" b="0" i="0">
                <a:effectLst/>
                <a:latin typeface="Arial" panose="020B0604020202020204" pitchFamily="34" charset="0"/>
              </a:rPr>
              <a:t>The founder of Czech/</a:t>
            </a:r>
            <a:r>
              <a:rPr lang="en-US" sz="1500">
                <a:latin typeface="Arial" panose="020B0604020202020204" pitchFamily="34" charset="0"/>
              </a:rPr>
              <a:t>S</a:t>
            </a:r>
            <a:r>
              <a:rPr lang="en-US" sz="1500" b="0" i="0">
                <a:effectLst/>
                <a:latin typeface="Arial" panose="020B0604020202020204" pitchFamily="34" charset="0"/>
              </a:rPr>
              <a:t>lovak Romany Studies Milena Hübschmannová died, aged 72, in a car accident in South Africa. She was born in Prague on July 10, 1933. She first became interested in Romany language after she had graduated from the Faculty of Arts, Charles University, where she had majored in Urdu, Hindu and Bengali. Since Romany was not taught anywhere in those times for political reasons, she mastered it among the native speakers with whom she became close friends.</a:t>
            </a:r>
          </a:p>
          <a:p>
            <a:r>
              <a:rPr lang="en-US" sz="1500" b="0" i="0">
                <a:effectLst/>
                <a:latin typeface="Arial" panose="020B0604020202020204" pitchFamily="34" charset="0"/>
              </a:rPr>
              <a:t>She played a major part in the running of the Association of Gipsy-Roma (1969-1971), in which she chaired the social science committee. Thanks to her unyielding effort, first a course of Romany was opened at the School of Languages in Prague in 1976, and later, in 1991, a separate department solely for Romany Studies was established at the Charles University. She worked there as a teacher until her tragic death.</a:t>
            </a:r>
          </a:p>
          <a:p>
            <a:r>
              <a:rPr lang="en-US" sz="1500" b="0" i="0">
                <a:effectLst/>
                <a:latin typeface="Arial" panose="020B0604020202020204" pitchFamily="34" charset="0"/>
              </a:rPr>
              <a:t>In 1991 she co-founded the Association of Gypsies-Romanies, forcedly dissolved by communists in 1973. She is the author of a Romany-Czech and Czech-Romany dictionary, and a text-book of the Romany language. She also translates Romany literature.</a:t>
            </a:r>
          </a:p>
          <a:p>
            <a:endParaRPr lang="cs-CZ" sz="1500"/>
          </a:p>
        </p:txBody>
      </p:sp>
      <p:pic>
        <p:nvPicPr>
          <p:cNvPr id="4" name="Obrázek 3">
            <a:extLst>
              <a:ext uri="{FF2B5EF4-FFF2-40B4-BE49-F238E27FC236}">
                <a16:creationId xmlns:a16="http://schemas.microsoft.com/office/drawing/2014/main" id="{0C49BCA3-086B-1E8C-9B30-454A30CCB8AF}"/>
              </a:ext>
            </a:extLst>
          </p:cNvPr>
          <p:cNvPicPr>
            <a:picLocks noChangeAspect="1"/>
          </p:cNvPicPr>
          <p:nvPr/>
        </p:nvPicPr>
        <p:blipFill rotWithShape="1">
          <a:blip r:embed="rId2"/>
          <a:srcRect r="-2" b="20010"/>
          <a:stretch/>
        </p:blipFill>
        <p:spPr>
          <a:xfrm>
            <a:off x="7675658" y="2093976"/>
            <a:ext cx="3941064" cy="4096512"/>
          </a:xfrm>
          <a:prstGeom prst="rect">
            <a:avLst/>
          </a:prstGeom>
        </p:spPr>
      </p:pic>
    </p:spTree>
    <p:extLst>
      <p:ext uri="{BB962C8B-B14F-4D97-AF65-F5344CB8AC3E}">
        <p14:creationId xmlns:p14="http://schemas.microsoft.com/office/powerpoint/2010/main" val="348417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B6AD55-1927-8A16-A0FC-6B05B548AE6A}"/>
              </a:ext>
            </a:extLst>
          </p:cNvPr>
          <p:cNvSpPr>
            <a:spLocks noGrp="1"/>
          </p:cNvSpPr>
          <p:nvPr>
            <p:ph type="title"/>
          </p:nvPr>
        </p:nvSpPr>
        <p:spPr/>
        <p:txBody>
          <a:bodyPr/>
          <a:lstStyle/>
          <a:p>
            <a:r>
              <a:rPr lang="cs-CZ" dirty="0" err="1"/>
              <a:t>Orality</a:t>
            </a:r>
            <a:r>
              <a:rPr lang="cs-CZ" dirty="0"/>
              <a:t> </a:t>
            </a:r>
            <a:r>
              <a:rPr lang="cs-CZ" dirty="0" err="1"/>
              <a:t>of</a:t>
            </a:r>
            <a:r>
              <a:rPr lang="cs-CZ" dirty="0"/>
              <a:t> </a:t>
            </a:r>
            <a:r>
              <a:rPr lang="cs-CZ" dirty="0" err="1"/>
              <a:t>the</a:t>
            </a:r>
            <a:r>
              <a:rPr lang="cs-CZ" dirty="0"/>
              <a:t> </a:t>
            </a:r>
            <a:r>
              <a:rPr lang="cs-CZ" dirty="0" err="1"/>
              <a:t>roma</a:t>
            </a:r>
            <a:r>
              <a:rPr lang="cs-CZ" dirty="0"/>
              <a:t> </a:t>
            </a:r>
            <a:r>
              <a:rPr lang="cs-CZ" dirty="0" err="1"/>
              <a:t>writing</a:t>
            </a:r>
            <a:endParaRPr lang="cs-CZ" dirty="0"/>
          </a:p>
        </p:txBody>
      </p:sp>
      <p:sp>
        <p:nvSpPr>
          <p:cNvPr id="5" name="Zástupný obsah 4">
            <a:extLst>
              <a:ext uri="{FF2B5EF4-FFF2-40B4-BE49-F238E27FC236}">
                <a16:creationId xmlns:a16="http://schemas.microsoft.com/office/drawing/2014/main" id="{0C48BD3D-ED44-D47A-42B9-61046A2C848F}"/>
              </a:ext>
            </a:extLst>
          </p:cNvPr>
          <p:cNvSpPr>
            <a:spLocks noGrp="1"/>
          </p:cNvSpPr>
          <p:nvPr>
            <p:ph idx="1"/>
          </p:nvPr>
        </p:nvSpPr>
        <p:spPr/>
        <p:txBody>
          <a:bodyPr>
            <a:normAutofit/>
          </a:bodyPr>
          <a:lstStyle/>
          <a:p>
            <a:pPr marL="0" indent="0">
              <a:buNone/>
            </a:pPr>
            <a:r>
              <a:rPr lang="cs-CZ" dirty="0" err="1"/>
              <a:t>Reading</a:t>
            </a:r>
            <a:r>
              <a:rPr lang="cs-CZ" dirty="0"/>
              <a:t> </a:t>
            </a:r>
          </a:p>
          <a:p>
            <a:pPr marL="0" indent="0">
              <a:buNone/>
            </a:pPr>
            <a:endParaRPr lang="cs-CZ" dirty="0"/>
          </a:p>
          <a:p>
            <a:pPr marL="0" indent="0">
              <a:buNone/>
            </a:pPr>
            <a:r>
              <a:rPr lang="cs-CZ" dirty="0"/>
              <a:t>Petra Cech: Oral </a:t>
            </a:r>
            <a:r>
              <a:rPr lang="cs-CZ" dirty="0" err="1"/>
              <a:t>Literature</a:t>
            </a:r>
            <a:endParaRPr lang="cs-CZ" dirty="0"/>
          </a:p>
          <a:p>
            <a:pPr marL="0" indent="0">
              <a:buNone/>
            </a:pPr>
            <a:endParaRPr lang="cs-CZ" dirty="0"/>
          </a:p>
          <a:p>
            <a:pPr marL="0" indent="0">
              <a:buNone/>
            </a:pPr>
            <a:r>
              <a:rPr lang="cs-CZ" dirty="0">
                <a:hlinkClick r:id="rId2"/>
              </a:rPr>
              <a:t>https://www.romarchive.eu/en/literature/oral-literature/oral-literature-article/</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50546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F7B484-FC8B-4066-B7A9-10ED45EB610E}"/>
              </a:ext>
            </a:extLst>
          </p:cNvPr>
          <p:cNvSpPr>
            <a:spLocks noGrp="1"/>
          </p:cNvSpPr>
          <p:nvPr>
            <p:ph type="title"/>
          </p:nvPr>
        </p:nvSpPr>
        <p:spPr/>
        <p:txBody>
          <a:bodyPr/>
          <a:lstStyle/>
          <a:p>
            <a:r>
              <a:rPr lang="cs-CZ" b="1" dirty="0" err="1"/>
              <a:t>First</a:t>
            </a:r>
            <a:r>
              <a:rPr lang="cs-CZ" b="1" dirty="0"/>
              <a:t> Roma </a:t>
            </a:r>
            <a:r>
              <a:rPr lang="cs-CZ" b="1" dirty="0" err="1"/>
              <a:t>female</a:t>
            </a:r>
            <a:r>
              <a:rPr lang="cs-CZ" b="1" dirty="0"/>
              <a:t> Czech/</a:t>
            </a:r>
            <a:r>
              <a:rPr lang="cs-CZ" b="1" dirty="0" err="1"/>
              <a:t>Slovack</a:t>
            </a:r>
            <a:r>
              <a:rPr lang="cs-CZ" b="1" dirty="0"/>
              <a:t> </a:t>
            </a:r>
            <a:r>
              <a:rPr lang="cs-CZ" b="1" dirty="0" err="1"/>
              <a:t>writers</a:t>
            </a:r>
            <a:endParaRPr lang="cs-CZ" b="1" dirty="0"/>
          </a:p>
        </p:txBody>
      </p:sp>
      <p:sp>
        <p:nvSpPr>
          <p:cNvPr id="3" name="Zástupný obsah 2">
            <a:extLst>
              <a:ext uri="{FF2B5EF4-FFF2-40B4-BE49-F238E27FC236}">
                <a16:creationId xmlns:a16="http://schemas.microsoft.com/office/drawing/2014/main" id="{AF98E0FB-C183-38AB-1C85-92C659251EA8}"/>
              </a:ext>
            </a:extLst>
          </p:cNvPr>
          <p:cNvSpPr>
            <a:spLocks noGrp="1"/>
          </p:cNvSpPr>
          <p:nvPr>
            <p:ph idx="1"/>
          </p:nvPr>
        </p:nvSpPr>
        <p:spPr/>
        <p:txBody>
          <a:bodyPr/>
          <a:lstStyle/>
          <a:p>
            <a:r>
              <a:rPr lang="cs-CZ" dirty="0"/>
              <a:t>Elena Lacková</a:t>
            </a:r>
          </a:p>
          <a:p>
            <a:r>
              <a:rPr lang="cs-CZ" dirty="0" err="1"/>
              <a:t>Tera</a:t>
            </a:r>
            <a:r>
              <a:rPr lang="cs-CZ" dirty="0"/>
              <a:t> Fabianová</a:t>
            </a:r>
          </a:p>
          <a:p>
            <a:r>
              <a:rPr lang="cs-CZ" dirty="0"/>
              <a:t>Margita </a:t>
            </a:r>
            <a:r>
              <a:rPr lang="cs-CZ" dirty="0" err="1"/>
              <a:t>Reiznerová</a:t>
            </a:r>
            <a:endParaRPr lang="cs-CZ" dirty="0"/>
          </a:p>
        </p:txBody>
      </p:sp>
      <p:pic>
        <p:nvPicPr>
          <p:cNvPr id="4" name="Obrázek 3">
            <a:extLst>
              <a:ext uri="{FF2B5EF4-FFF2-40B4-BE49-F238E27FC236}">
                <a16:creationId xmlns:a16="http://schemas.microsoft.com/office/drawing/2014/main" id="{F9CE6B9F-3F12-B374-8A18-65A8F265C48F}"/>
              </a:ext>
            </a:extLst>
          </p:cNvPr>
          <p:cNvPicPr>
            <a:picLocks noChangeAspect="1"/>
          </p:cNvPicPr>
          <p:nvPr/>
        </p:nvPicPr>
        <p:blipFill>
          <a:blip r:embed="rId2"/>
          <a:stretch>
            <a:fillRect/>
          </a:stretch>
        </p:blipFill>
        <p:spPr>
          <a:xfrm>
            <a:off x="2672207" y="5226377"/>
            <a:ext cx="1179551" cy="1422400"/>
          </a:xfrm>
          <a:prstGeom prst="rect">
            <a:avLst/>
          </a:prstGeom>
        </p:spPr>
      </p:pic>
      <p:pic>
        <p:nvPicPr>
          <p:cNvPr id="5" name="Obrázek 4">
            <a:extLst>
              <a:ext uri="{FF2B5EF4-FFF2-40B4-BE49-F238E27FC236}">
                <a16:creationId xmlns:a16="http://schemas.microsoft.com/office/drawing/2014/main" id="{DB60689C-FC86-E982-71AB-56937DF7221B}"/>
              </a:ext>
            </a:extLst>
          </p:cNvPr>
          <p:cNvPicPr>
            <a:picLocks noChangeAspect="1"/>
          </p:cNvPicPr>
          <p:nvPr/>
        </p:nvPicPr>
        <p:blipFill>
          <a:blip r:embed="rId3"/>
          <a:stretch>
            <a:fillRect/>
          </a:stretch>
        </p:blipFill>
        <p:spPr>
          <a:xfrm>
            <a:off x="4455066" y="5192623"/>
            <a:ext cx="1422400" cy="1422400"/>
          </a:xfrm>
          <a:prstGeom prst="rect">
            <a:avLst/>
          </a:prstGeom>
        </p:spPr>
      </p:pic>
      <p:pic>
        <p:nvPicPr>
          <p:cNvPr id="6" name="Obrázek 5">
            <a:extLst>
              <a:ext uri="{FF2B5EF4-FFF2-40B4-BE49-F238E27FC236}">
                <a16:creationId xmlns:a16="http://schemas.microsoft.com/office/drawing/2014/main" id="{3852AFA0-5CC0-2E2D-77F8-AC21CCB3DE65}"/>
              </a:ext>
            </a:extLst>
          </p:cNvPr>
          <p:cNvPicPr>
            <a:picLocks noChangeAspect="1"/>
          </p:cNvPicPr>
          <p:nvPr/>
        </p:nvPicPr>
        <p:blipFill>
          <a:blip r:embed="rId4"/>
          <a:stretch>
            <a:fillRect/>
          </a:stretch>
        </p:blipFill>
        <p:spPr>
          <a:xfrm>
            <a:off x="7665610" y="3137367"/>
            <a:ext cx="1231900" cy="1638300"/>
          </a:xfrm>
          <a:prstGeom prst="rect">
            <a:avLst/>
          </a:prstGeom>
        </p:spPr>
      </p:pic>
      <p:pic>
        <p:nvPicPr>
          <p:cNvPr id="7" name="Obrázek 6">
            <a:extLst>
              <a:ext uri="{FF2B5EF4-FFF2-40B4-BE49-F238E27FC236}">
                <a16:creationId xmlns:a16="http://schemas.microsoft.com/office/drawing/2014/main" id="{CC877B52-BA05-A72D-172B-1DC85032F6B3}"/>
              </a:ext>
            </a:extLst>
          </p:cNvPr>
          <p:cNvPicPr>
            <a:picLocks noChangeAspect="1"/>
          </p:cNvPicPr>
          <p:nvPr/>
        </p:nvPicPr>
        <p:blipFill>
          <a:blip r:embed="rId5"/>
          <a:stretch>
            <a:fillRect/>
          </a:stretch>
        </p:blipFill>
        <p:spPr>
          <a:xfrm>
            <a:off x="2427211" y="3605123"/>
            <a:ext cx="1854200" cy="1092200"/>
          </a:xfrm>
          <a:prstGeom prst="rect">
            <a:avLst/>
          </a:prstGeom>
        </p:spPr>
      </p:pic>
      <p:pic>
        <p:nvPicPr>
          <p:cNvPr id="8" name="Obrázek 7">
            <a:extLst>
              <a:ext uri="{FF2B5EF4-FFF2-40B4-BE49-F238E27FC236}">
                <a16:creationId xmlns:a16="http://schemas.microsoft.com/office/drawing/2014/main" id="{4AD947DF-A8F0-2CA3-D95A-35A0B9C5931E}"/>
              </a:ext>
            </a:extLst>
          </p:cNvPr>
          <p:cNvPicPr>
            <a:picLocks noChangeAspect="1"/>
          </p:cNvPicPr>
          <p:nvPr/>
        </p:nvPicPr>
        <p:blipFill>
          <a:blip r:embed="rId6"/>
          <a:stretch>
            <a:fillRect/>
          </a:stretch>
        </p:blipFill>
        <p:spPr>
          <a:xfrm>
            <a:off x="871425" y="3508995"/>
            <a:ext cx="1206500" cy="1676400"/>
          </a:xfrm>
          <a:prstGeom prst="rect">
            <a:avLst/>
          </a:prstGeom>
        </p:spPr>
      </p:pic>
      <p:pic>
        <p:nvPicPr>
          <p:cNvPr id="9" name="Obrázek 8">
            <a:extLst>
              <a:ext uri="{FF2B5EF4-FFF2-40B4-BE49-F238E27FC236}">
                <a16:creationId xmlns:a16="http://schemas.microsoft.com/office/drawing/2014/main" id="{F856E7AB-BBDE-6AC9-E3DD-74841F332C2A}"/>
              </a:ext>
            </a:extLst>
          </p:cNvPr>
          <p:cNvPicPr>
            <a:picLocks noChangeAspect="1"/>
          </p:cNvPicPr>
          <p:nvPr/>
        </p:nvPicPr>
        <p:blipFill>
          <a:blip r:embed="rId7"/>
          <a:stretch>
            <a:fillRect/>
          </a:stretch>
        </p:blipFill>
        <p:spPr>
          <a:xfrm>
            <a:off x="681453" y="5478947"/>
            <a:ext cx="1689100" cy="1193800"/>
          </a:xfrm>
          <a:prstGeom prst="rect">
            <a:avLst/>
          </a:prstGeom>
        </p:spPr>
      </p:pic>
      <p:pic>
        <p:nvPicPr>
          <p:cNvPr id="10" name="Obrázek 9">
            <a:extLst>
              <a:ext uri="{FF2B5EF4-FFF2-40B4-BE49-F238E27FC236}">
                <a16:creationId xmlns:a16="http://schemas.microsoft.com/office/drawing/2014/main" id="{015FC1B4-968C-171C-B221-A86CAE537081}"/>
              </a:ext>
            </a:extLst>
          </p:cNvPr>
          <p:cNvPicPr>
            <a:picLocks noChangeAspect="1"/>
          </p:cNvPicPr>
          <p:nvPr/>
        </p:nvPicPr>
        <p:blipFill>
          <a:blip r:embed="rId8"/>
          <a:stretch>
            <a:fillRect/>
          </a:stretch>
        </p:blipFill>
        <p:spPr>
          <a:xfrm>
            <a:off x="9721043" y="5405162"/>
            <a:ext cx="1789504" cy="1121423"/>
          </a:xfrm>
          <a:prstGeom prst="rect">
            <a:avLst/>
          </a:prstGeom>
        </p:spPr>
      </p:pic>
      <p:pic>
        <p:nvPicPr>
          <p:cNvPr id="11" name="Obrázek 10">
            <a:extLst>
              <a:ext uri="{FF2B5EF4-FFF2-40B4-BE49-F238E27FC236}">
                <a16:creationId xmlns:a16="http://schemas.microsoft.com/office/drawing/2014/main" id="{8EB65B7E-565E-1DF6-1F68-85D0B83B3D3A}"/>
              </a:ext>
            </a:extLst>
          </p:cNvPr>
          <p:cNvPicPr>
            <a:picLocks noChangeAspect="1"/>
          </p:cNvPicPr>
          <p:nvPr/>
        </p:nvPicPr>
        <p:blipFill>
          <a:blip r:embed="rId9"/>
          <a:stretch>
            <a:fillRect/>
          </a:stretch>
        </p:blipFill>
        <p:spPr>
          <a:xfrm>
            <a:off x="8017043" y="4975858"/>
            <a:ext cx="1155700" cy="1752600"/>
          </a:xfrm>
          <a:prstGeom prst="rect">
            <a:avLst/>
          </a:prstGeom>
        </p:spPr>
      </p:pic>
      <p:pic>
        <p:nvPicPr>
          <p:cNvPr id="12" name="Obrázek 11">
            <a:extLst>
              <a:ext uri="{FF2B5EF4-FFF2-40B4-BE49-F238E27FC236}">
                <a16:creationId xmlns:a16="http://schemas.microsoft.com/office/drawing/2014/main" id="{B53144E9-FE45-0B2D-81B7-424984A2ADBC}"/>
              </a:ext>
            </a:extLst>
          </p:cNvPr>
          <p:cNvPicPr>
            <a:picLocks noChangeAspect="1"/>
          </p:cNvPicPr>
          <p:nvPr/>
        </p:nvPicPr>
        <p:blipFill>
          <a:blip r:embed="rId10"/>
          <a:stretch>
            <a:fillRect/>
          </a:stretch>
        </p:blipFill>
        <p:spPr>
          <a:xfrm>
            <a:off x="9720198" y="3354848"/>
            <a:ext cx="1422400" cy="1422400"/>
          </a:xfrm>
          <a:prstGeom prst="rect">
            <a:avLst/>
          </a:prstGeom>
        </p:spPr>
      </p:pic>
      <p:pic>
        <p:nvPicPr>
          <p:cNvPr id="13" name="Obrázek 12">
            <a:extLst>
              <a:ext uri="{FF2B5EF4-FFF2-40B4-BE49-F238E27FC236}">
                <a16:creationId xmlns:a16="http://schemas.microsoft.com/office/drawing/2014/main" id="{959476CD-E274-E7FF-D9A2-9537F6D4AD5F}"/>
              </a:ext>
            </a:extLst>
          </p:cNvPr>
          <p:cNvPicPr>
            <a:picLocks noChangeAspect="1"/>
          </p:cNvPicPr>
          <p:nvPr/>
        </p:nvPicPr>
        <p:blipFill>
          <a:blip r:embed="rId11"/>
          <a:stretch>
            <a:fillRect/>
          </a:stretch>
        </p:blipFill>
        <p:spPr>
          <a:xfrm>
            <a:off x="4744526" y="3688555"/>
            <a:ext cx="1739900" cy="1155700"/>
          </a:xfrm>
          <a:prstGeom prst="rect">
            <a:avLst/>
          </a:prstGeom>
        </p:spPr>
      </p:pic>
      <p:pic>
        <p:nvPicPr>
          <p:cNvPr id="15" name="Obrázek 14">
            <a:extLst>
              <a:ext uri="{FF2B5EF4-FFF2-40B4-BE49-F238E27FC236}">
                <a16:creationId xmlns:a16="http://schemas.microsoft.com/office/drawing/2014/main" id="{2C987AA7-ADE9-759D-F56F-415B52951356}"/>
              </a:ext>
            </a:extLst>
          </p:cNvPr>
          <p:cNvPicPr>
            <a:picLocks noChangeAspect="1"/>
          </p:cNvPicPr>
          <p:nvPr/>
        </p:nvPicPr>
        <p:blipFill>
          <a:blip r:embed="rId12"/>
          <a:stretch>
            <a:fillRect/>
          </a:stretch>
        </p:blipFill>
        <p:spPr>
          <a:xfrm>
            <a:off x="6243210" y="5125289"/>
            <a:ext cx="1422400" cy="1422400"/>
          </a:xfrm>
          <a:prstGeom prst="rect">
            <a:avLst/>
          </a:prstGeom>
        </p:spPr>
      </p:pic>
    </p:spTree>
    <p:extLst>
      <p:ext uri="{BB962C8B-B14F-4D97-AF65-F5344CB8AC3E}">
        <p14:creationId xmlns:p14="http://schemas.microsoft.com/office/powerpoint/2010/main" val="306611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375CAB-19EB-9EC9-895B-50AFB65188D2}"/>
              </a:ext>
            </a:extLst>
          </p:cNvPr>
          <p:cNvSpPr>
            <a:spLocks noGrp="1"/>
          </p:cNvSpPr>
          <p:nvPr>
            <p:ph type="title"/>
          </p:nvPr>
        </p:nvSpPr>
        <p:spPr/>
        <p:txBody>
          <a:bodyPr/>
          <a:lstStyle/>
          <a:p>
            <a:r>
              <a:rPr lang="cs-CZ" b="1" dirty="0"/>
              <a:t>Elena Lacková 1921-2003</a:t>
            </a:r>
          </a:p>
        </p:txBody>
      </p:sp>
      <p:sp>
        <p:nvSpPr>
          <p:cNvPr id="3" name="Zástupný obsah 2">
            <a:extLst>
              <a:ext uri="{FF2B5EF4-FFF2-40B4-BE49-F238E27FC236}">
                <a16:creationId xmlns:a16="http://schemas.microsoft.com/office/drawing/2014/main" id="{134D90E3-1B3D-3F20-256A-6C6198196201}"/>
              </a:ext>
            </a:extLst>
          </p:cNvPr>
          <p:cNvSpPr>
            <a:spLocks noGrp="1"/>
          </p:cNvSpPr>
          <p:nvPr>
            <p:ph sz="half" idx="1"/>
          </p:nvPr>
        </p:nvSpPr>
        <p:spPr>
          <a:xfrm>
            <a:off x="685801" y="1559860"/>
            <a:ext cx="6952128" cy="4933016"/>
          </a:xfrm>
        </p:spPr>
        <p:txBody>
          <a:bodyPr>
            <a:normAutofit fontScale="85000" lnSpcReduction="10000"/>
          </a:bodyPr>
          <a:lstStyle/>
          <a:p>
            <a:r>
              <a:rPr lang="cs-CZ" dirty="0" err="1"/>
              <a:t>Graduated</a:t>
            </a:r>
            <a:r>
              <a:rPr lang="cs-CZ" dirty="0"/>
              <a:t> </a:t>
            </a:r>
            <a:r>
              <a:rPr lang="cs-CZ" dirty="0" err="1"/>
              <a:t>from</a:t>
            </a:r>
            <a:r>
              <a:rPr lang="cs-CZ" dirty="0"/>
              <a:t> </a:t>
            </a:r>
            <a:r>
              <a:rPr lang="cs-CZ" dirty="0" err="1"/>
              <a:t>Faculty</a:t>
            </a:r>
            <a:r>
              <a:rPr lang="cs-CZ" dirty="0"/>
              <a:t> </a:t>
            </a:r>
            <a:r>
              <a:rPr lang="cs-CZ" dirty="0" err="1"/>
              <a:t>of</a:t>
            </a:r>
            <a:r>
              <a:rPr lang="cs-CZ" dirty="0"/>
              <a:t> </a:t>
            </a:r>
            <a:r>
              <a:rPr lang="cs-CZ" dirty="0" err="1"/>
              <a:t>Arts</a:t>
            </a:r>
            <a:r>
              <a:rPr lang="cs-CZ" dirty="0"/>
              <a:t> Charles University </a:t>
            </a:r>
          </a:p>
          <a:p>
            <a:r>
              <a:rPr lang="cs-CZ" dirty="0" err="1"/>
              <a:t>Activists</a:t>
            </a:r>
            <a:r>
              <a:rPr lang="cs-CZ" dirty="0"/>
              <a:t> (Union </a:t>
            </a:r>
            <a:r>
              <a:rPr lang="cs-CZ" dirty="0" err="1"/>
              <a:t>of</a:t>
            </a:r>
            <a:r>
              <a:rPr lang="cs-CZ" dirty="0"/>
              <a:t> </a:t>
            </a:r>
            <a:r>
              <a:rPr lang="cs-CZ" dirty="0" err="1"/>
              <a:t>Gypsies</a:t>
            </a:r>
            <a:r>
              <a:rPr lang="cs-CZ" dirty="0"/>
              <a:t>/Roma in 60ies </a:t>
            </a:r>
            <a:r>
              <a:rPr lang="cs-CZ" dirty="0" err="1"/>
              <a:t>banned</a:t>
            </a:r>
            <a:r>
              <a:rPr lang="cs-CZ" dirty="0"/>
              <a:t> in 70ies)</a:t>
            </a:r>
          </a:p>
          <a:p>
            <a:r>
              <a:rPr lang="cs-CZ" dirty="0"/>
              <a:t>Drama </a:t>
            </a:r>
            <a:r>
              <a:rPr lang="cs-CZ" dirty="0" err="1"/>
              <a:t>Gipsy</a:t>
            </a:r>
            <a:r>
              <a:rPr lang="cs-CZ" dirty="0"/>
              <a:t> Camp on </a:t>
            </a:r>
            <a:r>
              <a:rPr lang="cs-CZ" dirty="0" err="1"/>
              <a:t>Fire</a:t>
            </a:r>
            <a:r>
              <a:rPr lang="cs-CZ" dirty="0"/>
              <a:t>  1946   Romani </a:t>
            </a:r>
            <a:r>
              <a:rPr lang="cs-CZ" dirty="0" err="1"/>
              <a:t>theather</a:t>
            </a:r>
            <a:r>
              <a:rPr lang="cs-CZ" dirty="0"/>
              <a:t> </a:t>
            </a:r>
            <a:r>
              <a:rPr lang="cs-CZ" dirty="0" err="1"/>
              <a:t>Romatan</a:t>
            </a:r>
            <a:r>
              <a:rPr lang="cs-CZ" dirty="0"/>
              <a:t> In Košice (Slovakia)</a:t>
            </a:r>
          </a:p>
          <a:p>
            <a:endParaRPr lang="cs-CZ" dirty="0"/>
          </a:p>
          <a:p>
            <a:pPr marL="0" indent="0">
              <a:buNone/>
            </a:pPr>
            <a:r>
              <a:rPr lang="cs-CZ" b="1" dirty="0"/>
              <a:t>I </a:t>
            </a:r>
            <a:r>
              <a:rPr lang="cs-CZ" b="1" dirty="0" err="1"/>
              <a:t>Was</a:t>
            </a:r>
            <a:r>
              <a:rPr lang="cs-CZ" b="1" dirty="0"/>
              <a:t> Born </a:t>
            </a:r>
            <a:r>
              <a:rPr lang="cs-CZ" b="1" dirty="0" err="1"/>
              <a:t>Under</a:t>
            </a:r>
            <a:r>
              <a:rPr lang="cs-CZ" b="1" dirty="0"/>
              <a:t> a Lucky Star </a:t>
            </a:r>
            <a:r>
              <a:rPr lang="cs-CZ" dirty="0"/>
              <a:t>(Narodila jsem pod šťastnou hvězdou) </a:t>
            </a:r>
          </a:p>
          <a:p>
            <a:pPr marL="0" indent="0">
              <a:buNone/>
            </a:pPr>
            <a:r>
              <a:rPr lang="cs-CZ" dirty="0"/>
              <a:t>text </a:t>
            </a:r>
            <a:r>
              <a:rPr lang="cs-CZ" dirty="0" err="1"/>
              <a:t>was</a:t>
            </a:r>
            <a:r>
              <a:rPr lang="cs-CZ" dirty="0"/>
              <a:t> </a:t>
            </a:r>
            <a:r>
              <a:rPr lang="cs-CZ" dirty="0" err="1"/>
              <a:t>prepared</a:t>
            </a:r>
            <a:r>
              <a:rPr lang="cs-CZ" dirty="0"/>
              <a:t> by Milena </a:t>
            </a:r>
            <a:r>
              <a:rPr lang="cs-CZ" dirty="0" err="1"/>
              <a:t>Hubschmannová</a:t>
            </a:r>
            <a:endParaRPr lang="cs-CZ" dirty="0"/>
          </a:p>
          <a:p>
            <a:pPr marL="0" indent="0">
              <a:buNone/>
            </a:pPr>
            <a:r>
              <a:rPr lang="cs-CZ" dirty="0">
                <a:hlinkClick r:id="rId2"/>
              </a:rPr>
              <a:t>https://observervoice.com/1-january-tribute-to-elena-lackova-17399/</a:t>
            </a:r>
            <a:endParaRPr lang="cs-CZ" dirty="0"/>
          </a:p>
          <a:p>
            <a:pPr marL="0" indent="0">
              <a:buNone/>
            </a:pPr>
            <a:r>
              <a:rPr lang="cs-CZ" dirty="0" err="1"/>
              <a:t>Portrait</a:t>
            </a:r>
            <a:r>
              <a:rPr lang="cs-CZ" dirty="0"/>
              <a:t> by </a:t>
            </a:r>
            <a:r>
              <a:rPr lang="cs-CZ" dirty="0" err="1"/>
              <a:t>Jesef</a:t>
            </a:r>
            <a:r>
              <a:rPr lang="cs-CZ" dirty="0"/>
              <a:t> </a:t>
            </a:r>
            <a:r>
              <a:rPr lang="cs-CZ" dirty="0" err="1"/>
              <a:t>Fečo</a:t>
            </a:r>
            <a:r>
              <a:rPr lang="cs-CZ" dirty="0"/>
              <a:t>: https://</a:t>
            </a:r>
            <a:r>
              <a:rPr lang="cs-CZ" dirty="0" err="1"/>
              <a:t>www.portalsvk.sk</a:t>
            </a:r>
            <a:r>
              <a:rPr lang="cs-CZ" dirty="0"/>
              <a:t>/en/</a:t>
            </a:r>
            <a:r>
              <a:rPr lang="cs-CZ" dirty="0" err="1"/>
              <a:t>artifacts</a:t>
            </a:r>
            <a:r>
              <a:rPr lang="cs-CZ" dirty="0"/>
              <a:t>/elena-lackova-1</a:t>
            </a:r>
          </a:p>
        </p:txBody>
      </p:sp>
      <p:pic>
        <p:nvPicPr>
          <p:cNvPr id="5" name="Zástupný obsah 4">
            <a:extLst>
              <a:ext uri="{FF2B5EF4-FFF2-40B4-BE49-F238E27FC236}">
                <a16:creationId xmlns:a16="http://schemas.microsoft.com/office/drawing/2014/main" id="{A13AD64A-F793-0E26-2F5E-B8F2B7225C96}"/>
              </a:ext>
            </a:extLst>
          </p:cNvPr>
          <p:cNvPicPr>
            <a:picLocks noGrp="1" noChangeAspect="1"/>
          </p:cNvPicPr>
          <p:nvPr>
            <p:ph sz="half" idx="2"/>
          </p:nvPr>
        </p:nvPicPr>
        <p:blipFill>
          <a:blip r:embed="rId3"/>
          <a:stretch>
            <a:fillRect/>
          </a:stretch>
        </p:blipFill>
        <p:spPr>
          <a:xfrm>
            <a:off x="8045823" y="4167816"/>
            <a:ext cx="2383745" cy="1891862"/>
          </a:xfrm>
        </p:spPr>
      </p:pic>
      <p:pic>
        <p:nvPicPr>
          <p:cNvPr id="6" name="Obrázek 5">
            <a:extLst>
              <a:ext uri="{FF2B5EF4-FFF2-40B4-BE49-F238E27FC236}">
                <a16:creationId xmlns:a16="http://schemas.microsoft.com/office/drawing/2014/main" id="{73ED54B1-FB6F-2AD9-250F-DB198230832C}"/>
              </a:ext>
            </a:extLst>
          </p:cNvPr>
          <p:cNvPicPr>
            <a:picLocks noChangeAspect="1"/>
          </p:cNvPicPr>
          <p:nvPr/>
        </p:nvPicPr>
        <p:blipFill>
          <a:blip r:embed="rId4"/>
          <a:stretch>
            <a:fillRect/>
          </a:stretch>
        </p:blipFill>
        <p:spPr>
          <a:xfrm>
            <a:off x="8045824" y="1668305"/>
            <a:ext cx="2383745" cy="2499511"/>
          </a:xfrm>
          <a:prstGeom prst="rect">
            <a:avLst/>
          </a:prstGeom>
        </p:spPr>
      </p:pic>
    </p:spTree>
    <p:extLst>
      <p:ext uri="{BB962C8B-B14F-4D97-AF65-F5344CB8AC3E}">
        <p14:creationId xmlns:p14="http://schemas.microsoft.com/office/powerpoint/2010/main" val="303960538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1592</Words>
  <Application>Microsoft Office PowerPoint</Application>
  <PresentationFormat>Širokoúhlá obrazovka</PresentationFormat>
  <Paragraphs>133</Paragraphs>
  <Slides>19</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19</vt:i4>
      </vt:variant>
    </vt:vector>
  </HeadingPairs>
  <TitlesOfParts>
    <vt:vector size="27" baseType="lpstr">
      <vt:lpstr>Arial</vt:lpstr>
      <vt:lpstr>Calibri</vt:lpstr>
      <vt:lpstr>Calibri Light</vt:lpstr>
      <vt:lpstr>inherit</vt:lpstr>
      <vt:lpstr>Lora</vt:lpstr>
      <vt:lpstr>Montserrat</vt:lpstr>
      <vt:lpstr>Open Sans</vt:lpstr>
      <vt:lpstr>Motiv Office</vt:lpstr>
      <vt:lpstr>Romani Women’s Literature</vt:lpstr>
      <vt:lpstr>Prezentace aplikace PowerPoint</vt:lpstr>
      <vt:lpstr>Prezentace aplikace PowerPoint</vt:lpstr>
      <vt:lpstr>Publishing house Kher https://kher.cz/katalog/autori/ </vt:lpstr>
      <vt:lpstr>Women Romani Literature</vt:lpstr>
      <vt:lpstr>Milena Hubshmannová 1933-2005  </vt:lpstr>
      <vt:lpstr>Orality of the roma writing</vt:lpstr>
      <vt:lpstr>First Roma female Czech/Slovack writers</vt:lpstr>
      <vt:lpstr>Elena Lacková 1921-2003</vt:lpstr>
      <vt:lpstr>Tera Fabinova 1930 – 2007</vt:lpstr>
      <vt:lpstr>Tera Fabianová „How I Attended School". </vt:lpstr>
      <vt:lpstr>    „to make it an orgoranic part of majority  canons“    </vt:lpstr>
      <vt:lpstr>Roma/ Czech Contemporary Female Writers</vt:lpstr>
      <vt:lpstr>Ilona Ferková 1956</vt:lpstr>
      <vt:lpstr>Ještě jednou, Lído. Kaštánkovy příběhy z herny. </vt:lpstr>
      <vt:lpstr>vakeribena pal o mule - the stories about the soul of the deads</vt:lpstr>
      <vt:lpstr>Erika Oláhová (1957 Zvolen- Slovakia)</vt:lpstr>
      <vt:lpstr>Stanislava Miková – Děda mi dal pero do kolíbky</vt:lpstr>
      <vt:lpstr>Some sources in English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Heczková, Libuše</dc:creator>
  <cp:lastModifiedBy>Marcela</cp:lastModifiedBy>
  <cp:revision>2</cp:revision>
  <dcterms:created xsi:type="dcterms:W3CDTF">2023-08-02T06:57:35Z</dcterms:created>
  <dcterms:modified xsi:type="dcterms:W3CDTF">2024-10-10T07:40:46Z</dcterms:modified>
</cp:coreProperties>
</file>