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4" r:id="rId12"/>
    <p:sldId id="266" r:id="rId13"/>
    <p:sldId id="273" r:id="rId14"/>
    <p:sldId id="274" r:id="rId15"/>
    <p:sldId id="267" r:id="rId16"/>
    <p:sldId id="269" r:id="rId17"/>
    <p:sldId id="271" r:id="rId18"/>
    <p:sldId id="268" r:id="rId19"/>
    <p:sldId id="27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9DA82-320B-CCC1-4803-CCA50D25D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3EC74E-9EB8-6501-B512-3BBB585B8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CCA643-01A4-8D39-1A48-2497104E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EFD869-7E3E-1D2A-2C5F-7A07D6B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9AF43-A0C1-A664-E0B1-1FF227AE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76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EDCFB-8230-3151-BFD6-2C5FF00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627C6A-B719-4553-A150-D1BEC0333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6BEA86-CBBB-D63E-7F7F-811DF3EA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72C913-2BE0-5CB4-C97C-28BD0C8E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8AD251-8B36-4080-D520-507D4DEC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58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164904-36B9-DA5E-E74B-C5A9A5EC8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E742E8-49B7-D4B6-0524-0B2988E7D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8A1DA-32FF-6C03-C204-2A3DFAB9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7DCEF2-30B2-A594-ABA3-99646B99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375F2C-CA48-16FF-02D7-8FE38DD9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1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314C7-7439-CF92-617E-A8ED7001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944087-333E-A62F-B2CF-2237A785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C529F6-92D7-9081-7B90-4ADF9461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DECA7D-7AFA-6F56-653D-9D686C7C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CB730A-7DA6-0823-3E08-02EDEB30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55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DCA76-30A3-203E-B4DD-70A27B02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FE0565-A8EA-0534-AAA8-BE412C7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06764F-D13D-8C77-6083-4112B1E5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E5D6DC-BD47-6012-2ED7-4A82024A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5986-B2F0-A577-B237-C8A45697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7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4A30F-E64B-A72D-4545-2073E54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D740B-8599-608A-5A2F-F899EF326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80836B-422D-B74D-5518-57DEAC15A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A22B19-2DCB-379B-E5FA-1B8D8256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1D7551-8F0F-EAF1-AFCB-1E73AF89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89AA3E-D6D3-9D94-986D-D0722FB9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45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F606-4CF4-700E-446F-647FE317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B9D3CB-CF82-AA5C-8B34-1BA3E154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C6FE0A-447E-109B-BDC2-3E9EFC711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AE8D8A-858E-03AA-9327-1D7D709A8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4D61FB-FABE-68C5-5C60-A8D3975FF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D6D269-928E-EE40-FF3E-CBE74B5F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0EC1758-C0B4-A78A-5423-04F5DC5C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779863-1AFE-21B2-3425-DEF999A2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87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9024A-9958-60CF-DA84-BBAC8CE2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CED390-D5DD-ED99-E599-8812125C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AD2580-668F-1A48-98D9-7C3E3535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8EE219-2704-0DE4-2789-043763E9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25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56BB749-8C12-FE40-2F3B-79F38718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776330-6877-86F5-B0EF-BA280CCE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F745D9-CA05-1A95-0D21-BD14ED1A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78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1D7CB-3734-FBED-6031-74E5519B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63BFA-9F7E-B7E4-63E7-69EDF982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62C5A0-97C3-E3F8-0DE0-99308D752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78FCCA-CC79-73AB-2B49-D10E9D59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A7B58-7CE0-908B-C105-39C00C6B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8F5647-D7D2-7D76-9C19-4E06E4E8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82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9F30C-8622-CBDA-B2F7-25E0D065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92D5156-87CC-3AC8-3249-E143470E4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398A53-68B9-7134-1476-E9C96F7F9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90EFB9-78A2-885A-8A29-4FBB0BF0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C2109C-0462-B4B7-5D29-50F90A36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D40520-2372-FD60-0BEE-162F7FCE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48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4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77341A-A3C5-AB25-F3BC-4C376B80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C64823-68B8-919A-A056-EC2819343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381929-EF92-7093-1159-6D117FF04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3119-9134-4FD8-8713-9FF49779377F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DFAF47-5285-94E7-58E2-F1A75C45C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BBEBCB-A1A9-4336-FAFD-287DE902E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D0D9-7B7B-4C50-BB8E-5FCABAC8F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E0C7B2-E09F-B12C-862C-3C1BF8B6A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Kamil Kotlík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FB4100-217A-1307-F862-993B829ADB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1931445"/>
            <a:ext cx="96032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kumimoji="0" lang="cs-CZ" altLang="cs-CZ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kumimoji="0" lang="cs-CZ" altLang="cs-CZ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altLang="cs-CZ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Teamwork</a:t>
            </a:r>
            <a:endParaRPr kumimoji="0" lang="cs-CZ" altLang="cs-CZ" sz="6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5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D717A-9AC7-B431-A667-738D1215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Signs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Deceptive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6D736F-3817-1EDB-A589-3BA4E4B4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Mismatch of verbal and non-verbal components of communication</a:t>
            </a:r>
            <a:endParaRPr lang="cs-CZ" b="1" dirty="0"/>
          </a:p>
          <a:p>
            <a:r>
              <a:rPr lang="en-US" b="1" dirty="0"/>
              <a:t>Significantly different psychomotor pace</a:t>
            </a:r>
            <a:endParaRPr lang="cs-CZ" b="1" dirty="0"/>
          </a:p>
          <a:p>
            <a:r>
              <a:rPr lang="en-US" b="1" dirty="0"/>
              <a:t>Eye movements</a:t>
            </a:r>
            <a:r>
              <a:rPr lang="cs-CZ" b="1" dirty="0"/>
              <a:t> (</a:t>
            </a:r>
            <a:r>
              <a:rPr lang="cs-CZ" b="1" dirty="0" err="1"/>
              <a:t>averting</a:t>
            </a:r>
            <a:r>
              <a:rPr lang="cs-CZ" b="1" dirty="0"/>
              <a:t> </a:t>
            </a:r>
            <a:r>
              <a:rPr lang="cs-CZ" b="1" dirty="0" err="1"/>
              <a:t>eyes</a:t>
            </a:r>
            <a:r>
              <a:rPr lang="cs-CZ" b="1" dirty="0"/>
              <a:t> </a:t>
            </a:r>
            <a:r>
              <a:rPr lang="cs-CZ" b="1" dirty="0" err="1"/>
              <a:t>etc</a:t>
            </a:r>
            <a:r>
              <a:rPr lang="cs-CZ" b="1" dirty="0"/>
              <a:t>.)</a:t>
            </a:r>
          </a:p>
          <a:p>
            <a:r>
              <a:rPr lang="cs-CZ" b="1" dirty="0"/>
              <a:t>U</a:t>
            </a:r>
            <a:r>
              <a:rPr lang="en-US" b="1" dirty="0" err="1"/>
              <a:t>nnatural</a:t>
            </a:r>
            <a:r>
              <a:rPr lang="en-US" b="1" dirty="0"/>
              <a:t> facial expressions</a:t>
            </a:r>
            <a:endParaRPr lang="cs-CZ" b="1" dirty="0"/>
          </a:p>
          <a:p>
            <a:r>
              <a:rPr lang="cs-CZ" b="1" dirty="0"/>
              <a:t>L</a:t>
            </a:r>
            <a:r>
              <a:rPr lang="en-US" b="1" dirty="0" err="1"/>
              <a:t>oss</a:t>
            </a:r>
            <a:r>
              <a:rPr lang="en-US" b="1" dirty="0"/>
              <a:t> of eye contact</a:t>
            </a:r>
            <a:endParaRPr lang="cs-CZ" dirty="0"/>
          </a:p>
        </p:txBody>
      </p:sp>
      <p:pic>
        <p:nvPicPr>
          <p:cNvPr id="1026" name="Picture 2" descr="10 tipů, jak zaručeně poznáte lháře - Žena.cz - magazín pro ženy">
            <a:extLst>
              <a:ext uri="{FF2B5EF4-FFF2-40B4-BE49-F238E27FC236}">
                <a16:creationId xmlns:a16="http://schemas.microsoft.com/office/drawing/2014/main" id="{BD3CE232-4768-A91E-C730-D7E617C2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4248150"/>
            <a:ext cx="3356744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7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C1749-7FB9-A0A3-FC73-664482AD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Stress and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DE4D48-63F3-3EAC-C12B-301742E59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800" dirty="0"/>
              <a:t>Communication can be both a source of stress and affected by stress</a:t>
            </a:r>
            <a:endParaRPr lang="cs-CZ" sz="2800" dirty="0"/>
          </a:p>
          <a:p>
            <a:pPr eaLnBrk="1" hangingPunct="1">
              <a:defRPr/>
            </a:pPr>
            <a:r>
              <a:rPr lang="cs-CZ" sz="2800" b="1" u="sng" dirty="0" err="1"/>
              <a:t>Sources</a:t>
            </a:r>
            <a:r>
              <a:rPr lang="cs-CZ" sz="2800" b="1" u="sng" dirty="0"/>
              <a:t> </a:t>
            </a:r>
            <a:r>
              <a:rPr lang="cs-CZ" sz="2800" b="1" u="sng" dirty="0" err="1"/>
              <a:t>of</a:t>
            </a:r>
            <a:r>
              <a:rPr lang="cs-CZ" sz="2800" b="1" u="sng" dirty="0"/>
              <a:t> stress</a:t>
            </a:r>
            <a:r>
              <a:rPr lang="cs-CZ" sz="2800" u="sng" dirty="0"/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b="1" dirty="0"/>
              <a:t>Physical</a:t>
            </a:r>
            <a:r>
              <a:rPr lang="en-US" sz="2800" dirty="0"/>
              <a:t> (hunger, etc.)</a:t>
            </a:r>
            <a:endParaRPr lang="cs-CZ" sz="2800" dirty="0"/>
          </a:p>
          <a:p>
            <a:pPr eaLnBrk="1" hangingPunct="1">
              <a:buFontTx/>
              <a:buChar char="-"/>
              <a:defRPr/>
            </a:pPr>
            <a:r>
              <a:rPr lang="en-US" sz="2800" b="1" dirty="0"/>
              <a:t>Psychic</a:t>
            </a:r>
            <a:r>
              <a:rPr lang="en-US" sz="2800" dirty="0"/>
              <a:t> (complexes)</a:t>
            </a:r>
            <a:endParaRPr lang="cs-CZ" sz="2800" dirty="0"/>
          </a:p>
          <a:p>
            <a:pPr eaLnBrk="1" hangingPunct="1">
              <a:buFontTx/>
              <a:buChar char="-"/>
              <a:defRPr/>
            </a:pPr>
            <a:r>
              <a:rPr lang="en-US" sz="2800" b="1" dirty="0"/>
              <a:t>Mental</a:t>
            </a:r>
            <a:r>
              <a:rPr lang="en-US" sz="2800" dirty="0"/>
              <a:t> (desire to outdo others, lack of time)</a:t>
            </a:r>
            <a:endParaRPr lang="cs-CZ" sz="2800" dirty="0"/>
          </a:p>
          <a:p>
            <a:pPr eaLnBrk="1" hangingPunct="1">
              <a:buFontTx/>
              <a:buChar char="-"/>
              <a:defRPr/>
            </a:pPr>
            <a:r>
              <a:rPr lang="en-US" sz="2800" b="1" dirty="0"/>
              <a:t>Social</a:t>
            </a:r>
            <a:r>
              <a:rPr lang="en-US" sz="2800" dirty="0"/>
              <a:t> (failure in training or competition, threat of sanctions, loss of job)</a:t>
            </a:r>
            <a:endParaRPr lang="cs-CZ" sz="2800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Psychological stressors – persistent; others – usually temporary or momentary</a:t>
            </a:r>
            <a:endParaRPr lang="cs-CZ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Tunnel vision</a:t>
            </a:r>
            <a:endParaRPr lang="cs-CZ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Limited capacity for perception and reception</a:t>
            </a:r>
            <a:endParaRPr lang="cs-CZ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Retroactive attenuation</a:t>
            </a:r>
            <a:r>
              <a:rPr lang="cs-CZ" sz="2800" b="1" dirty="0"/>
              <a:t> (no </a:t>
            </a:r>
            <a:r>
              <a:rPr lang="cs-CZ" sz="2800" b="1" dirty="0" err="1"/>
              <a:t>new</a:t>
            </a:r>
            <a:r>
              <a:rPr lang="cs-CZ" sz="2800" b="1" dirty="0"/>
              <a:t> </a:t>
            </a:r>
            <a:r>
              <a:rPr lang="cs-CZ" sz="2800" b="1" dirty="0" err="1"/>
              <a:t>impulses</a:t>
            </a:r>
            <a:r>
              <a:rPr lang="cs-CZ" sz="2800" b="1" dirty="0"/>
              <a:t> are </a:t>
            </a:r>
            <a:r>
              <a:rPr lang="cs-CZ" sz="2800" b="1" dirty="0" err="1"/>
              <a:t>processed</a:t>
            </a:r>
            <a:r>
              <a:rPr lang="cs-CZ" sz="2800" b="1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cs-CZ" sz="2800" b="1" dirty="0"/>
              <a:t>R</a:t>
            </a:r>
            <a:r>
              <a:rPr lang="en-US" sz="2800" b="1" dirty="0" err="1"/>
              <a:t>igidity</a:t>
            </a:r>
            <a:endParaRPr lang="cs-CZ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Degradation to developmentally older patterns of communication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07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AC1A3-9A1C-1D8E-FBA2-C5DC6547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Communication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tTeam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CC92E-CCFB-5240-B945-2F7014AAA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influence of the team on the communication context</a:t>
            </a:r>
            <a:endParaRPr lang="cs-CZ" b="1" dirty="0"/>
          </a:p>
          <a:p>
            <a:r>
              <a:rPr lang="en-US" b="1" dirty="0"/>
              <a:t>Personal vs. substantive or procedural satisfaction</a:t>
            </a:r>
            <a:endParaRPr lang="cs-CZ" b="1" dirty="0"/>
          </a:p>
          <a:p>
            <a:r>
              <a:rPr lang="en-US" b="1" dirty="0"/>
              <a:t>Horizontal or vertical team</a:t>
            </a:r>
            <a:endParaRPr lang="cs-CZ" b="1" dirty="0"/>
          </a:p>
          <a:p>
            <a:r>
              <a:rPr lang="en-US" b="1" dirty="0"/>
              <a:t>Bearers of influence and bearers of interest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4519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8E77E-99C2-E6EB-F405-CD102E32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</a:t>
            </a:r>
            <a:r>
              <a:rPr lang="cs-CZ" dirty="0"/>
              <a:t>E</a:t>
            </a:r>
            <a:r>
              <a:rPr lang="en-US" dirty="0" err="1"/>
              <a:t>ffective</a:t>
            </a:r>
            <a:r>
              <a:rPr lang="en-US" dirty="0"/>
              <a:t> </a:t>
            </a:r>
            <a:r>
              <a:rPr lang="cs-CZ" dirty="0"/>
              <a:t>C</a:t>
            </a:r>
            <a:r>
              <a:rPr lang="en-US" dirty="0" err="1"/>
              <a:t>ommunication</a:t>
            </a:r>
            <a:r>
              <a:rPr lang="en-US" dirty="0"/>
              <a:t> 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 err="1"/>
              <a:t>eam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59FDA-4B3D-1EAC-0273-2C3F94F4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5093"/>
          </a:xfrm>
        </p:spPr>
        <p:txBody>
          <a:bodyPr>
            <a:normAutofit fontScale="7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1" dirty="0"/>
              <a:t>Open and regular communication: </a:t>
            </a:r>
            <a:r>
              <a:rPr lang="en-US" dirty="0"/>
              <a:t>Communication should be open, regular and transparent. The team should be able to share information, opinions and insights</a:t>
            </a:r>
            <a:r>
              <a:rPr lang="en-US" b="1" dirty="0"/>
              <a:t>.</a:t>
            </a:r>
            <a:endParaRPr lang="cs-CZ" b="1" dirty="0"/>
          </a:p>
          <a:p>
            <a:pPr algn="l">
              <a:buFont typeface="+mj-lt"/>
              <a:buAutoNum type="arabicPeriod"/>
            </a:pPr>
            <a:r>
              <a:rPr lang="en-US" b="1" dirty="0"/>
              <a:t>Listening: </a:t>
            </a:r>
            <a:r>
              <a:rPr lang="en-US" dirty="0"/>
              <a:t>It is important to actively listen to other team members and take their opinions and ideas into account.</a:t>
            </a:r>
            <a:endParaRPr lang="cs-CZ" dirty="0"/>
          </a:p>
          <a:p>
            <a:pPr algn="l">
              <a:buFont typeface="+mj-lt"/>
              <a:buAutoNum type="arabicPeriod"/>
            </a:pPr>
            <a:r>
              <a:rPr lang="en-US" b="1" dirty="0"/>
              <a:t>Clear and specific communication: </a:t>
            </a:r>
            <a:r>
              <a:rPr lang="en-US" dirty="0"/>
              <a:t>Messages should be clear, concise and specific. This prevents unnecessary misunderstandings.</a:t>
            </a:r>
            <a:endParaRPr lang="cs-CZ" dirty="0"/>
          </a:p>
          <a:p>
            <a:pPr algn="l">
              <a:buFont typeface="+mj-lt"/>
              <a:buAutoNum type="arabicPeriod"/>
            </a:pPr>
            <a:r>
              <a:rPr lang="en-US" b="1" dirty="0"/>
              <a:t>Mutual respect and recognition: </a:t>
            </a:r>
            <a:r>
              <a:rPr lang="en-US" dirty="0"/>
              <a:t>Each team member should be respected and recognized for their contributions and efforts.</a:t>
            </a:r>
            <a:endParaRPr lang="cs-CZ" dirty="0"/>
          </a:p>
          <a:p>
            <a:pPr algn="l">
              <a:buFont typeface="+mj-lt"/>
              <a:buAutoNum type="arabicPeriod"/>
            </a:pPr>
            <a:r>
              <a:rPr lang="en-US" b="1" dirty="0"/>
              <a:t>Constructive </a:t>
            </a:r>
            <a:r>
              <a:rPr lang="cs-CZ" b="1" dirty="0"/>
              <a:t>f</a:t>
            </a:r>
            <a:r>
              <a:rPr lang="en-US" b="1" dirty="0" err="1"/>
              <a:t>eedback</a:t>
            </a:r>
            <a:r>
              <a:rPr lang="en-US" b="1" dirty="0"/>
              <a:t>: </a:t>
            </a:r>
            <a:r>
              <a:rPr lang="en-US" dirty="0"/>
              <a:t>Feedback should be constructive and aimed at supporting and growing the team.</a:t>
            </a:r>
            <a:endParaRPr lang="cs-CZ" dirty="0"/>
          </a:p>
          <a:p>
            <a:pPr algn="l">
              <a:buFont typeface="+mj-lt"/>
              <a:buAutoNum type="arabicPeriod"/>
            </a:pPr>
            <a:r>
              <a:rPr lang="en-US" b="1" dirty="0"/>
              <a:t>Conflict resolution: </a:t>
            </a:r>
            <a:r>
              <a:rPr lang="en-US" dirty="0"/>
              <a:t>Conflicts in the team should be resolved openly and constructively so as not to disrupt the work environment</a:t>
            </a:r>
            <a:r>
              <a:rPr lang="en-US" b="1" dirty="0"/>
              <a:t>.</a:t>
            </a:r>
            <a:endParaRPr lang="cs-CZ" b="1" dirty="0"/>
          </a:p>
          <a:p>
            <a:pPr algn="l">
              <a:buFont typeface="+mj-lt"/>
              <a:buAutoNum type="arabicPeriod"/>
            </a:pPr>
            <a:r>
              <a:rPr lang="en-US" b="1" dirty="0"/>
              <a:t>Flexibility and adaptability: </a:t>
            </a:r>
            <a:r>
              <a:rPr lang="en-US" dirty="0"/>
              <a:t>As part of communication, the team should be open to new ideas and able to quickly adapt to changes.</a:t>
            </a:r>
            <a:endParaRPr lang="cs-CZ" dirty="0"/>
          </a:p>
          <a:p>
            <a:pPr algn="l">
              <a:buFont typeface="+mj-lt"/>
              <a:buAutoNum type="arabicPeriod"/>
            </a:pPr>
            <a:r>
              <a:rPr lang="en-US" b="1" dirty="0"/>
              <a:t>Creating a pleasant atmosphere: </a:t>
            </a:r>
            <a:r>
              <a:rPr lang="en-US" dirty="0"/>
              <a:t>It is also important to create a pleasant working atmosphere where team members feel supported and motivated</a:t>
            </a:r>
            <a:r>
              <a:rPr lang="en-US" b="1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31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27FF1-D1ED-FBDF-D1F5-DCDACB6A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</a:t>
            </a:r>
            <a:r>
              <a:rPr lang="cs-CZ" dirty="0"/>
              <a:t>A</a:t>
            </a:r>
            <a:r>
              <a:rPr lang="en-US" dirty="0"/>
              <a:t>void in </a:t>
            </a:r>
            <a:r>
              <a:rPr lang="cs-CZ" dirty="0"/>
              <a:t>T</a:t>
            </a:r>
            <a:r>
              <a:rPr lang="en-US" dirty="0" err="1"/>
              <a:t>eam</a:t>
            </a:r>
            <a:r>
              <a:rPr lang="en-US" dirty="0"/>
              <a:t> </a:t>
            </a:r>
            <a:r>
              <a:rPr lang="cs-CZ" dirty="0"/>
              <a:t>C</a:t>
            </a:r>
            <a:r>
              <a:rPr lang="en-US" dirty="0" err="1"/>
              <a:t>ommunication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0D1FA-3424-CCD8-6A0A-08AC7B02B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Unclear setting of goals and roles</a:t>
            </a:r>
            <a:endParaRPr lang="cs-CZ" b="1" dirty="0"/>
          </a:p>
          <a:p>
            <a:r>
              <a:rPr lang="cs-CZ" dirty="0" err="1"/>
              <a:t>Interrupting</a:t>
            </a:r>
            <a:endParaRPr lang="cs-CZ" dirty="0"/>
          </a:p>
          <a:p>
            <a:r>
              <a:rPr lang="en-US" dirty="0"/>
              <a:t>Generalization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5357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E3CF-3419-92FC-5D0C-5D87514E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</a:t>
            </a:r>
            <a:r>
              <a:rPr lang="cs-CZ" dirty="0"/>
              <a:t>D</a:t>
            </a:r>
            <a:r>
              <a:rPr lang="en-US" dirty="0" err="1"/>
              <a:t>isagreements</a:t>
            </a:r>
            <a:r>
              <a:rPr lang="en-US" dirty="0"/>
              <a:t> in the </a:t>
            </a:r>
            <a:r>
              <a:rPr lang="cs-CZ" dirty="0"/>
              <a:t>T</a:t>
            </a:r>
            <a:r>
              <a:rPr lang="en-US" dirty="0" err="1"/>
              <a:t>eam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14FE26-EF18-1831-51A0-456FE9E7E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7" y="171794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Problem vs. dispute</a:t>
            </a:r>
            <a:endParaRPr lang="cs-CZ" sz="2400" b="1" dirty="0"/>
          </a:p>
          <a:p>
            <a:r>
              <a:rPr lang="en-US" sz="2400" b="1" dirty="0"/>
              <a:t>Problem</a:t>
            </a:r>
            <a:r>
              <a:rPr lang="en-US" sz="2400" dirty="0"/>
              <a:t> </a:t>
            </a:r>
            <a:r>
              <a:rPr lang="en-US" sz="2400" b="1" dirty="0"/>
              <a:t>solving</a:t>
            </a:r>
            <a:r>
              <a:rPr lang="en-US" sz="2400" dirty="0"/>
              <a:t>: structure the procedure well (problem definition, agreements on defining the roles of solvers, agreements on process and solutions, solutions)</a:t>
            </a:r>
            <a:endParaRPr lang="cs-CZ" sz="2400" dirty="0"/>
          </a:p>
          <a:p>
            <a:r>
              <a:rPr lang="en-US" sz="2400" b="1" dirty="0"/>
              <a:t>Dispute</a:t>
            </a:r>
            <a:r>
              <a:rPr lang="en-US" sz="2400" dirty="0"/>
              <a:t> </a:t>
            </a:r>
            <a:r>
              <a:rPr lang="en-US" sz="2400" b="1" dirty="0"/>
              <a:t>resolution</a:t>
            </a:r>
            <a:r>
              <a:rPr lang="en-US" sz="2400" dirty="0"/>
              <a:t>: legitimize emotions, make the human dimension of the dispute the object of attention</a:t>
            </a:r>
            <a:endParaRPr lang="cs-CZ" sz="2400" dirty="0"/>
          </a:p>
          <a:p>
            <a:r>
              <a:rPr lang="en-US" sz="2400" dirty="0"/>
              <a:t>It is beneficial to </a:t>
            </a:r>
            <a:r>
              <a:rPr lang="en-US" sz="2400" b="1" dirty="0"/>
              <a:t>progress from convergent to parallel</a:t>
            </a:r>
            <a:r>
              <a:rPr lang="cs-CZ" sz="2400" b="1" dirty="0"/>
              <a:t> and </a:t>
            </a:r>
            <a:r>
              <a:rPr lang="cs-CZ" sz="2400" b="1" dirty="0" err="1"/>
              <a:t>then</a:t>
            </a:r>
            <a:r>
              <a:rPr lang="en-US" sz="2400" b="1" dirty="0"/>
              <a:t> to divergent interests</a:t>
            </a:r>
            <a:endParaRPr lang="cs-CZ" sz="2400" b="1" dirty="0"/>
          </a:p>
          <a:p>
            <a:r>
              <a:rPr lang="en-US" sz="2400" b="1" dirty="0"/>
              <a:t>Mountain climbing method </a:t>
            </a:r>
            <a:r>
              <a:rPr lang="en-US" sz="2400" dirty="0"/>
              <a:t>(hammering the belay in the form of partial agreements </a:t>
            </a:r>
            <a:r>
              <a:rPr lang="en-US" sz="2400" b="1" dirty="0"/>
              <a:t>from simple to more difficult</a:t>
            </a:r>
            <a:r>
              <a:rPr lang="en-US" sz="2400" dirty="0"/>
              <a:t>)</a:t>
            </a:r>
            <a:endParaRPr lang="cs-CZ" sz="2400" dirty="0"/>
          </a:p>
        </p:txBody>
      </p:sp>
      <p:pic>
        <p:nvPicPr>
          <p:cNvPr id="5" name="Obrázek 4" descr="vejce-vajicka">
            <a:extLst>
              <a:ext uri="{FF2B5EF4-FFF2-40B4-BE49-F238E27FC236}">
                <a16:creationId xmlns:a16="http://schemas.microsoft.com/office/drawing/2014/main" id="{DB390BFE-B9DC-85D8-55BF-4B759BE8F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577" y="520768"/>
            <a:ext cx="2009862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Stupnice obtížnosti (horolezectví) – Wikipedie">
            <a:extLst>
              <a:ext uri="{FF2B5EF4-FFF2-40B4-BE49-F238E27FC236}">
                <a16:creationId xmlns:a16="http://schemas.microsoft.com/office/drawing/2014/main" id="{34E35CE6-C763-2481-08F0-942F84D6F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94" y="3861880"/>
            <a:ext cx="2173471" cy="2898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16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A4745-8240-CB16-37A5-B8A52C23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Development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Conflict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0A3A6-215E-AF70-43EA-44AC66364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cs-CZ" b="1" u="sng" dirty="0"/>
              <a:t>7 main stages of conflict development</a:t>
            </a:r>
            <a:endParaRPr lang="cs-CZ" altLang="cs-CZ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-  </a:t>
            </a:r>
            <a:r>
              <a:rPr lang="cs-CZ" altLang="cs-CZ" b="1" dirty="0" err="1"/>
              <a:t>Warning</a:t>
            </a:r>
            <a:r>
              <a:rPr lang="cs-CZ" altLang="cs-CZ" b="1" dirty="0"/>
              <a:t> </a:t>
            </a:r>
            <a:r>
              <a:rPr lang="cs-CZ" altLang="cs-CZ" b="1" dirty="0" err="1"/>
              <a:t>gigns</a:t>
            </a:r>
            <a:endParaRPr lang="cs-CZ" altLang="cs-CZ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b="1" dirty="0" err="1"/>
              <a:t>Differences</a:t>
            </a:r>
            <a:endParaRPr lang="cs-CZ" altLang="cs-CZ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b="1" dirty="0"/>
              <a:t>Polarity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b="1" dirty="0" err="1"/>
              <a:t>Separation</a:t>
            </a:r>
            <a:endParaRPr lang="cs-CZ" altLang="cs-CZ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b="1" dirty="0" err="1"/>
              <a:t>Destruction</a:t>
            </a:r>
            <a:endParaRPr lang="cs-CZ" altLang="cs-CZ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b="1" dirty="0" err="1"/>
              <a:t>Exhaustion</a:t>
            </a:r>
            <a:endParaRPr lang="cs-CZ" altLang="cs-CZ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b="1" dirty="0" err="1"/>
              <a:t>Latency</a:t>
            </a:r>
            <a:endParaRPr lang="cs-CZ" altLang="cs-CZ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cs-CZ" dirty="0"/>
              <a:t>There should be an effort to (solve) the conflict at the earliest possible stage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17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Basic </a:t>
            </a:r>
            <a:r>
              <a:rPr lang="cs-CZ" altLang="cs-CZ" dirty="0" err="1"/>
              <a:t>Conflict</a:t>
            </a:r>
            <a:r>
              <a:rPr lang="cs-CZ" altLang="cs-CZ" dirty="0"/>
              <a:t> </a:t>
            </a:r>
            <a:r>
              <a:rPr lang="cs-CZ" altLang="cs-CZ" dirty="0" err="1"/>
              <a:t>Resolution</a:t>
            </a:r>
            <a:r>
              <a:rPr lang="cs-CZ" altLang="cs-CZ" dirty="0"/>
              <a:t> </a:t>
            </a:r>
            <a:r>
              <a:rPr lang="cs-CZ" altLang="cs-CZ" dirty="0" err="1"/>
              <a:t>Techniques</a:t>
            </a:r>
            <a:endParaRPr lang="cs-CZ" altLang="cs-CZ" dirty="0"/>
          </a:p>
        </p:txBody>
      </p:sp>
      <p:graphicFrame>
        <p:nvGraphicFramePr>
          <p:cNvPr id="14416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645603"/>
              </p:ext>
            </p:extLst>
          </p:nvPr>
        </p:nvGraphicFramePr>
        <p:xfrm>
          <a:off x="2424113" y="1557338"/>
          <a:ext cx="7632700" cy="5495930"/>
        </p:xfrm>
        <a:graphic>
          <a:graphicData uri="http://schemas.openxmlformats.org/drawingml/2006/table">
            <a:tbl>
              <a:tblPr/>
              <a:tblGrid>
                <a:gridCol w="1878012">
                  <a:extLst>
                    <a:ext uri="{9D8B030D-6E8A-4147-A177-3AD203B41FA5}">
                      <a16:colId xmlns:a16="http://schemas.microsoft.com/office/drawing/2014/main" val="752911601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378324496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3510987353"/>
                    </a:ext>
                  </a:extLst>
                </a:gridCol>
                <a:gridCol w="1458912">
                  <a:extLst>
                    <a:ext uri="{9D8B030D-6E8A-4147-A177-3AD203B41FA5}">
                      <a16:colId xmlns:a16="http://schemas.microsoft.com/office/drawing/2014/main" val="3903674110"/>
                    </a:ext>
                  </a:extLst>
                </a:gridCol>
                <a:gridCol w="1458913">
                  <a:extLst>
                    <a:ext uri="{9D8B030D-6E8A-4147-A177-3AD203B41FA5}">
                      <a16:colId xmlns:a16="http://schemas.microsoft.com/office/drawing/2014/main" val="2379187842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94250"/>
                  </a:ext>
                </a:extLst>
              </a:tr>
              <a:tr h="17834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participants control the conflict resolution process?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random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negotiation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034026"/>
                  </a:ext>
                </a:extLst>
              </a:tr>
              <a:tr h="3952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violence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10836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05861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55445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delegation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mediation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057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Pasivity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facilitation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70280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0697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913429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318047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participants control the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resolution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r>
                        <a:rPr kumimoji="0" lang="en-US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64710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644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48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9E1EE-6545-D00F-A307-F76A8C0C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Negotiation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AA76A-4026-E8C6-EBE2-F4CDC0E2D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98050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cs-CZ" sz="2800" b="1"/>
              <a:t>Bearers of influence and bearers of interest</a:t>
            </a:r>
            <a:endParaRPr lang="cs-CZ" altLang="cs-CZ" sz="2800" b="1"/>
          </a:p>
          <a:p>
            <a:pPr marL="0" indent="0">
              <a:lnSpc>
                <a:spcPct val="80000"/>
              </a:lnSpc>
              <a:buNone/>
            </a:pPr>
            <a:r>
              <a:rPr lang="en-US" altLang="cs-CZ" sz="2800"/>
              <a:t>- For a good deal, influencers are as important as interest bearers</a:t>
            </a:r>
            <a:endParaRPr lang="cs-CZ" altLang="cs-CZ" sz="2800"/>
          </a:p>
          <a:p>
            <a:pPr>
              <a:lnSpc>
                <a:spcPct val="80000"/>
              </a:lnSpc>
            </a:pPr>
            <a:r>
              <a:rPr lang="en-US" altLang="cs-CZ" sz="2800" b="1"/>
              <a:t>Origin of influence</a:t>
            </a:r>
            <a:endParaRPr lang="cs-CZ" altLang="cs-CZ" sz="2800" b="1"/>
          </a:p>
          <a:p>
            <a:pPr marL="0" indent="0">
              <a:lnSpc>
                <a:spcPct val="80000"/>
              </a:lnSpc>
              <a:buNone/>
            </a:pPr>
            <a:r>
              <a:rPr lang="en-US" altLang="cs-CZ" sz="2800"/>
              <a:t>- It follows from the substance (e.g. good BATNA, legitimacy of claims, etc.), formal or informal aspects</a:t>
            </a:r>
            <a:endParaRPr lang="cs-CZ" altLang="cs-CZ" sz="2800"/>
          </a:p>
          <a:p>
            <a:pPr>
              <a:lnSpc>
                <a:spcPct val="80000"/>
              </a:lnSpc>
            </a:pPr>
            <a:r>
              <a:rPr lang="en-US" altLang="cs-CZ" sz="2800" b="1"/>
              <a:t>Analysis of interests - it is necessary to assess the relative importance of the identified interests for each party to the conflict</a:t>
            </a:r>
            <a:endParaRPr lang="cs-CZ" altLang="cs-CZ" sz="2800" b="1"/>
          </a:p>
          <a:p>
            <a:pPr>
              <a:lnSpc>
                <a:spcPct val="80000"/>
              </a:lnSpc>
            </a:pPr>
            <a:r>
              <a:rPr lang="cs-CZ" altLang="cs-CZ" sz="2800" b="1" u="sng"/>
              <a:t>Interests</a:t>
            </a:r>
            <a:r>
              <a:rPr lang="cs-CZ" altLang="cs-CZ" sz="2800"/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 b="1"/>
              <a:t>	key</a:t>
            </a:r>
            <a:r>
              <a:rPr lang="cs-CZ" altLang="cs-CZ" sz="2800"/>
              <a:t> – </a:t>
            </a:r>
            <a:r>
              <a:rPr lang="en-US" altLang="cs-CZ" sz="2800"/>
              <a:t>they define the essence of the negotiation space</a:t>
            </a:r>
            <a:endParaRPr lang="cs-CZ" altLang="cs-CZ" sz="280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/>
              <a:t>	</a:t>
            </a:r>
            <a:r>
              <a:rPr lang="cs-CZ" altLang="cs-CZ" b="1"/>
              <a:t>important</a:t>
            </a:r>
            <a:r>
              <a:rPr lang="cs-CZ" altLang="cs-CZ" sz="2800"/>
              <a:t> – </a:t>
            </a:r>
            <a:r>
              <a:rPr lang="en-US" altLang="cs-CZ" sz="2800"/>
              <a:t>they outline the negotiation space, we are ready to give way in them in </a:t>
            </a:r>
            <a:r>
              <a:rPr lang="cs-CZ" altLang="cs-CZ" sz="2800"/>
              <a:t>			</a:t>
            </a:r>
            <a:r>
              <a:rPr lang="en-US" altLang="cs-CZ" sz="2800"/>
              <a:t>response to concessions by the counterparty in our key interests</a:t>
            </a:r>
            <a:endParaRPr lang="cs-CZ" altLang="cs-CZ" sz="280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800"/>
              <a:t>	</a:t>
            </a:r>
            <a:r>
              <a:rPr lang="cs-CZ" altLang="cs-CZ" sz="2800" b="1"/>
              <a:t>secondary</a:t>
            </a:r>
            <a:r>
              <a:rPr lang="cs-CZ" altLang="cs-CZ" sz="2800"/>
              <a:t> – </a:t>
            </a:r>
            <a:r>
              <a:rPr lang="en-US" altLang="cs-CZ" sz="2800"/>
              <a:t>they do not have a great influence on our decision-making, the area </a:t>
            </a:r>
            <a:r>
              <a:rPr lang="cs-CZ" altLang="cs-CZ" sz="2800"/>
              <a:t>				</a:t>
            </a:r>
            <a:r>
              <a:rPr lang="en-US" altLang="cs-CZ" sz="2800"/>
              <a:t>of ​​prepared concessions</a:t>
            </a:r>
            <a:endParaRPr lang="cs-CZ" altLang="cs-CZ" sz="280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		</a:t>
            </a:r>
            <a:r>
              <a:rPr lang="cs-CZ" altLang="cs-CZ" sz="2800" b="1"/>
              <a:t>virtual</a:t>
            </a:r>
            <a:r>
              <a:rPr lang="cs-CZ" altLang="cs-CZ" sz="2800"/>
              <a:t> - marginal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356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4818A-3A53-0506-ED9F-A2BB0E347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73" y="1122363"/>
            <a:ext cx="10412964" cy="2387600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D48DE3-A1C9-3B80-C196-595E0575F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83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2190B-3B1D-AB03-6C8E-6EC26E20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B7C9C6-C2D0-D029-F1B0-9DC0120E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The basic form of human interaction</a:t>
            </a:r>
            <a:endParaRPr lang="cs-CZ" altLang="cs-CZ" dirty="0"/>
          </a:p>
          <a:p>
            <a:pPr eaLnBrk="1" hangingPunct="1"/>
            <a:r>
              <a:rPr lang="en-US" altLang="cs-CZ" dirty="0"/>
              <a:t>Not only speech but all </a:t>
            </a:r>
            <a:r>
              <a:rPr lang="en-US" altLang="cs-CZ" dirty="0" err="1"/>
              <a:t>behaviour</a:t>
            </a:r>
            <a:r>
              <a:rPr lang="en-US" altLang="cs-CZ" dirty="0"/>
              <a:t> is communication and all communication influences </a:t>
            </a:r>
            <a:r>
              <a:rPr lang="en-US" altLang="cs-CZ" dirty="0" err="1"/>
              <a:t>behaviour</a:t>
            </a:r>
            <a:r>
              <a:rPr lang="en-US" altLang="cs-CZ" dirty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Watzlavik</a:t>
            </a:r>
            <a:r>
              <a:rPr lang="cs-CZ" altLang="cs-CZ" dirty="0"/>
              <a:t> 1969).</a:t>
            </a:r>
          </a:p>
          <a:p>
            <a:pPr eaLnBrk="1" hangingPunct="1"/>
            <a:r>
              <a:rPr lang="en-US" altLang="cs-CZ"/>
              <a:t>We always create, influence and modify communication together, and at the same time we are also part of this communication and are influenced by it.​.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40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124A0-DAFF-5A6F-D620-F486136F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55E91-7E61-883C-9273-654907E3D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 err="1"/>
              <a:t>Sharing</a:t>
            </a:r>
            <a:endParaRPr lang="cs-CZ" altLang="cs-CZ" sz="3200" b="1" dirty="0"/>
          </a:p>
          <a:p>
            <a:r>
              <a:rPr lang="cs-CZ" altLang="cs-CZ" sz="3200" b="1" dirty="0" err="1"/>
              <a:t>Transfering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content</a:t>
            </a:r>
            <a:endParaRPr lang="cs-CZ" altLang="cs-CZ" sz="3200" b="1" dirty="0"/>
          </a:p>
          <a:p>
            <a:pPr lvl="1"/>
            <a:r>
              <a:rPr lang="cs-CZ" altLang="cs-CZ" sz="2800" b="1" dirty="0"/>
              <a:t>Non-</a:t>
            </a:r>
            <a:r>
              <a:rPr lang="cs-CZ" altLang="cs-CZ" sz="2800" b="1" dirty="0" err="1"/>
              <a:t>verbal</a:t>
            </a:r>
            <a:endParaRPr lang="cs-CZ" altLang="cs-CZ" sz="2800" b="1" dirty="0"/>
          </a:p>
          <a:p>
            <a:pPr lvl="1"/>
            <a:r>
              <a:rPr lang="cs-CZ" altLang="cs-CZ" sz="2800" b="1" dirty="0" err="1"/>
              <a:t>Verbal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8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3EE4-F9D1-75F9-4052-CF8CEF1D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Communication</a:t>
            </a:r>
            <a:r>
              <a:rPr lang="cs-CZ" altLang="cs-CZ" dirty="0"/>
              <a:t> </a:t>
            </a:r>
            <a:r>
              <a:rPr lang="cs-CZ" altLang="cs-CZ" dirty="0" err="1"/>
              <a:t>Competences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BF706-7FD6-ACE6-BF2C-B18955019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Sum of communication knowledge</a:t>
            </a:r>
            <a:r>
              <a:rPr lang="cs-CZ" altLang="cs-CZ"/>
              <a:t>s</a:t>
            </a:r>
            <a:r>
              <a:rPr lang="en-US" altLang="cs-CZ"/>
              <a:t>, skills and attitudes</a:t>
            </a:r>
            <a:endParaRPr lang="cs-CZ" altLang="cs-CZ"/>
          </a:p>
          <a:p>
            <a:pPr marL="0" indent="0" eaLnBrk="1" hangingPunct="1">
              <a:buNone/>
            </a:pPr>
            <a:r>
              <a:rPr lang="en-US" b="1"/>
              <a:t>- language skills</a:t>
            </a:r>
            <a:br>
              <a:rPr lang="en-US"/>
            </a:br>
            <a:r>
              <a:rPr lang="en-US" b="1"/>
              <a:t>- speed and code picking skills</a:t>
            </a:r>
            <a:br>
              <a:rPr lang="en-US"/>
            </a:br>
            <a:r>
              <a:rPr lang="en-US" b="1"/>
              <a:t>- influence of self-concept and self-confidence</a:t>
            </a:r>
            <a:br>
              <a:rPr lang="en-US"/>
            </a:br>
            <a:r>
              <a:rPr lang="en-US" b="1"/>
              <a:t>- influence of central traits</a:t>
            </a:r>
            <a:endParaRPr lang="en-US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9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364E5-3DBE-6F6F-A1E1-75E6FAFA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Functions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1277E-71EB-B4BA-C885-3B764F9A78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   Verbal</a:t>
            </a:r>
          </a:p>
          <a:p>
            <a:r>
              <a:rPr lang="cs-CZ" b="1"/>
              <a:t>Inform</a:t>
            </a:r>
          </a:p>
          <a:p>
            <a:r>
              <a:rPr lang="cs-CZ" b="1"/>
              <a:t>Instruct</a:t>
            </a:r>
          </a:p>
          <a:p>
            <a:r>
              <a:rPr lang="cs-CZ" b="1"/>
              <a:t>Entertain</a:t>
            </a:r>
          </a:p>
          <a:p>
            <a:r>
              <a:rPr lang="cs-CZ" b="1"/>
              <a:t>Convince</a:t>
            </a:r>
            <a:endParaRPr lang="cs-CZ"/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9C2940-5AF2-466A-1BDC-E2743CF149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  Non-verbal</a:t>
            </a:r>
          </a:p>
          <a:p>
            <a:r>
              <a:rPr lang="en-US" b="1"/>
              <a:t>Support speech</a:t>
            </a:r>
            <a:endParaRPr lang="cs-CZ" b="1"/>
          </a:p>
          <a:p>
            <a:r>
              <a:rPr lang="en-US" b="1"/>
              <a:t>Replace</a:t>
            </a:r>
            <a:r>
              <a:rPr lang="cs-CZ" b="1"/>
              <a:t> </a:t>
            </a:r>
            <a:r>
              <a:rPr lang="en-US" b="1"/>
              <a:t>speech</a:t>
            </a:r>
            <a:endParaRPr lang="cs-CZ" b="1"/>
          </a:p>
          <a:p>
            <a:r>
              <a:rPr lang="en-US" b="1"/>
              <a:t>Express</a:t>
            </a:r>
            <a:r>
              <a:rPr lang="cs-CZ" b="1"/>
              <a:t> </a:t>
            </a:r>
            <a:r>
              <a:rPr lang="en-US" b="1"/>
              <a:t>emotion</a:t>
            </a:r>
            <a:endParaRPr lang="cs-CZ" b="1"/>
          </a:p>
          <a:p>
            <a:r>
              <a:rPr lang="en-US" b="1"/>
              <a:t>Express an</a:t>
            </a:r>
            <a:r>
              <a:rPr lang="cs-CZ" b="1"/>
              <a:t> </a:t>
            </a:r>
            <a:r>
              <a:rPr lang="en-US" b="1"/>
              <a:t>attitude</a:t>
            </a:r>
            <a:endParaRPr lang="cs-CZ" b="1"/>
          </a:p>
          <a:p>
            <a:r>
              <a:rPr lang="en-US" b="1"/>
              <a:t>Express yourself</a:t>
            </a:r>
            <a:r>
              <a:rPr lang="cs-CZ" b="1"/>
              <a:t> </a:t>
            </a:r>
            <a:r>
              <a:rPr lang="en-US" b="1"/>
              <a:t>(introduce yourself)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05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B88FC-D04B-2003-232A-DEFEE358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Keep</a:t>
            </a:r>
            <a:r>
              <a:rPr lang="cs-CZ" dirty="0"/>
              <a:t> in Mind </a:t>
            </a:r>
            <a:r>
              <a:rPr lang="cs-CZ" dirty="0" err="1"/>
              <a:t>that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8005D-9931-B432-7FBC-B18D9E5E0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It is impossible not to communicate </a:t>
            </a:r>
            <a:r>
              <a:rPr lang="en-US" altLang="cs-CZ" dirty="0"/>
              <a:t>(we always communicate something - even by not communicating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Every </a:t>
            </a:r>
            <a:r>
              <a:rPr lang="en-US" altLang="cs-CZ" b="1" dirty="0" err="1"/>
              <a:t>behaviour</a:t>
            </a:r>
            <a:r>
              <a:rPr lang="en-US" altLang="cs-CZ" b="1" dirty="0"/>
              <a:t> in the presence of another is </a:t>
            </a:r>
            <a:r>
              <a:rPr lang="en-US" altLang="cs-CZ" b="1" dirty="0" err="1"/>
              <a:t>communicati</a:t>
            </a:r>
            <a:r>
              <a:rPr lang="cs-CZ" altLang="cs-CZ" b="1" dirty="0"/>
              <a:t>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Non-verbal</a:t>
            </a:r>
            <a:r>
              <a:rPr lang="en-US" altLang="cs-CZ" dirty="0"/>
              <a:t> </a:t>
            </a:r>
            <a:r>
              <a:rPr lang="en-US" altLang="cs-CZ" b="1" dirty="0"/>
              <a:t>communication</a:t>
            </a:r>
            <a:r>
              <a:rPr lang="en-US" altLang="cs-CZ" dirty="0"/>
              <a:t> quite often expresses </a:t>
            </a:r>
            <a:r>
              <a:rPr lang="en-US" altLang="cs-CZ" b="1" dirty="0"/>
              <a:t>the hierarchy and status </a:t>
            </a:r>
            <a:r>
              <a:rPr lang="en-US" altLang="cs-CZ" dirty="0"/>
              <a:t>of an individual in a given society (soldiers, etc.)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Unsynchronized speech and gestures disturb</a:t>
            </a:r>
            <a:r>
              <a:rPr lang="cs-CZ" altLang="cs-CZ" b="1" dirty="0"/>
              <a:t> </a:t>
            </a:r>
            <a:r>
              <a:rPr lang="cs-CZ" altLang="cs-CZ" b="1" dirty="0" err="1"/>
              <a:t>or</a:t>
            </a:r>
            <a:r>
              <a:rPr lang="cs-CZ" altLang="cs-CZ" b="1" dirty="0"/>
              <a:t> </a:t>
            </a:r>
            <a:r>
              <a:rPr lang="cs-CZ" altLang="cs-CZ" b="1" dirty="0" err="1"/>
              <a:t>confuse</a:t>
            </a:r>
            <a:r>
              <a:rPr lang="en-US" altLang="cs-CZ" b="1" dirty="0"/>
              <a:t> the recipient</a:t>
            </a:r>
            <a:endParaRPr lang="cs-CZ" altLang="cs-CZ" b="1" dirty="0"/>
          </a:p>
          <a:p>
            <a:pPr eaLnBrk="1" hangingPunct="1">
              <a:lnSpc>
                <a:spcPct val="90000"/>
              </a:lnSpc>
            </a:pPr>
            <a:r>
              <a:rPr lang="en-US" altLang="cs-CZ" dirty="0"/>
              <a:t>Everyone has </a:t>
            </a:r>
            <a:r>
              <a:rPr lang="en-US" altLang="cs-CZ" b="1" dirty="0"/>
              <a:t>own non-verbal tempo</a:t>
            </a:r>
            <a:r>
              <a:rPr lang="en-US" altLang="cs-CZ" dirty="0"/>
              <a:t>, which is </a:t>
            </a:r>
            <a:r>
              <a:rPr lang="en-US" altLang="cs-CZ" b="1" dirty="0"/>
              <a:t>difficult to change</a:t>
            </a:r>
            <a:endParaRPr lang="cs-CZ" altLang="cs-CZ" b="1" dirty="0"/>
          </a:p>
          <a:p>
            <a:pPr eaLnBrk="1" hangingPunct="1">
              <a:lnSpc>
                <a:spcPct val="90000"/>
              </a:lnSpc>
            </a:pPr>
            <a:r>
              <a:rPr lang="en-US" altLang="cs-CZ" dirty="0"/>
              <a:t>A person in </a:t>
            </a:r>
            <a:r>
              <a:rPr lang="en-US" altLang="cs-CZ" b="1" dirty="0"/>
              <a:t>tension</a:t>
            </a:r>
            <a:r>
              <a:rPr lang="en-US" altLang="cs-CZ" dirty="0"/>
              <a:t> tends to have an </a:t>
            </a:r>
            <a:r>
              <a:rPr lang="en-US" altLang="cs-CZ" b="1" dirty="0"/>
              <a:t>unchanging facial expression</a:t>
            </a:r>
            <a:endParaRPr lang="cs-CZ" altLang="cs-CZ" b="1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Smile triggers feedback </a:t>
            </a:r>
            <a:r>
              <a:rPr lang="en-US" altLang="cs-CZ" dirty="0"/>
              <a:t>(facilitates) 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Looks </a:t>
            </a:r>
            <a:r>
              <a:rPr lang="cs-CZ" altLang="cs-CZ" b="1" dirty="0"/>
              <a:t>go in </a:t>
            </a:r>
            <a:r>
              <a:rPr lang="en-US" altLang="cs-CZ" b="1" dirty="0"/>
              <a:t>90</a:t>
            </a:r>
            <a:r>
              <a:rPr lang="cs-CZ" altLang="cs-CZ" b="1" dirty="0"/>
              <a:t> </a:t>
            </a:r>
            <a:r>
              <a:rPr lang="en-US" altLang="cs-CZ" b="1" dirty="0"/>
              <a:t>% at the other person's face </a:t>
            </a:r>
            <a:r>
              <a:rPr lang="en-US" altLang="cs-CZ" dirty="0"/>
              <a:t>(75</a:t>
            </a:r>
            <a:r>
              <a:rPr lang="cs-CZ" altLang="cs-CZ" dirty="0"/>
              <a:t> </a:t>
            </a:r>
            <a:r>
              <a:rPr lang="en-US" altLang="cs-CZ" dirty="0"/>
              <a:t>% between eyes and mouth)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32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57339-F310-6380-32E2-775BAFFF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B851E-2D91-49AC-B2D6-1848CCD79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Rituals</a:t>
            </a:r>
            <a:endParaRPr lang="cs-CZ" b="1" dirty="0"/>
          </a:p>
          <a:p>
            <a:r>
              <a:rPr lang="en-US" b="1" dirty="0"/>
              <a:t>The halo effect</a:t>
            </a:r>
            <a:endParaRPr lang="cs-CZ" b="1" dirty="0"/>
          </a:p>
          <a:p>
            <a:r>
              <a:rPr lang="cs-CZ" b="1" dirty="0"/>
              <a:t>At</a:t>
            </a:r>
            <a:r>
              <a:rPr lang="en-US" b="1" dirty="0" err="1"/>
              <a:t>ributive</a:t>
            </a:r>
            <a:r>
              <a:rPr lang="en-US" b="1" dirty="0"/>
              <a:t> </a:t>
            </a:r>
            <a:r>
              <a:rPr lang="cs-CZ" b="1" dirty="0" err="1"/>
              <a:t>assessment</a:t>
            </a:r>
            <a:endParaRPr lang="cs-CZ" b="1" dirty="0"/>
          </a:p>
          <a:p>
            <a:r>
              <a:rPr lang="en-US" b="1" dirty="0"/>
              <a:t>The 7</a:t>
            </a:r>
            <a:r>
              <a:rPr lang="cs-CZ" b="1" dirty="0"/>
              <a:t>-</a:t>
            </a:r>
            <a:r>
              <a:rPr lang="en-US" b="1" dirty="0"/>
              <a:t>second rule</a:t>
            </a:r>
            <a:endParaRPr lang="cs-CZ" b="1" dirty="0"/>
          </a:p>
          <a:p>
            <a:r>
              <a:rPr lang="en-US" b="1" dirty="0"/>
              <a:t>Personal </a:t>
            </a:r>
            <a:r>
              <a:rPr lang="cs-CZ" b="1" dirty="0"/>
              <a:t>z</a:t>
            </a:r>
            <a:r>
              <a:rPr lang="en-US" b="1" dirty="0"/>
              <a:t>one</a:t>
            </a:r>
            <a:endParaRPr lang="cs-CZ" b="1" dirty="0"/>
          </a:p>
          <a:p>
            <a:r>
              <a:rPr lang="en-US" b="1" dirty="0"/>
              <a:t>Right and left up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11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7FCD3-19F8-8705-82E4-5A91F8C0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Recognize </a:t>
            </a:r>
            <a:r>
              <a:rPr lang="cs-CZ" dirty="0"/>
              <a:t>C</a:t>
            </a:r>
            <a:r>
              <a:rPr lang="en-US" dirty="0" err="1"/>
              <a:t>ommunication</a:t>
            </a:r>
            <a:r>
              <a:rPr lang="en-US" dirty="0"/>
              <a:t> </a:t>
            </a:r>
            <a:r>
              <a:rPr lang="cs-CZ" dirty="0"/>
              <a:t>F</a:t>
            </a:r>
            <a:r>
              <a:rPr lang="en-US" dirty="0" err="1"/>
              <a:t>ouls</a:t>
            </a:r>
            <a:r>
              <a:rPr lang="en-US" dirty="0"/>
              <a:t>, don‘t </a:t>
            </a:r>
            <a:r>
              <a:rPr lang="cs-CZ" dirty="0"/>
              <a:t>u</a:t>
            </a:r>
            <a:r>
              <a:rPr lang="en-US" dirty="0"/>
              <a:t>se them and </a:t>
            </a:r>
            <a:r>
              <a:rPr lang="cs-CZ" dirty="0"/>
              <a:t>R</a:t>
            </a:r>
            <a:r>
              <a:rPr lang="en-US" dirty="0" err="1"/>
              <a:t>esist</a:t>
            </a:r>
            <a:r>
              <a:rPr lang="en-US" dirty="0"/>
              <a:t> them!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18905-76E5-A09D-013F-3DF4F4BF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err="1"/>
              <a:t>Frequent</a:t>
            </a:r>
            <a:r>
              <a:rPr lang="cs-CZ" b="1" u="sng" dirty="0"/>
              <a:t> </a:t>
            </a:r>
            <a:r>
              <a:rPr lang="cs-CZ" b="1" u="sng" dirty="0" err="1"/>
              <a:t>communication</a:t>
            </a:r>
            <a:r>
              <a:rPr lang="cs-CZ" b="1" u="sng" dirty="0"/>
              <a:t> </a:t>
            </a:r>
            <a:r>
              <a:rPr lang="cs-CZ" b="1" u="sng" dirty="0" err="1"/>
              <a:t>fouls</a:t>
            </a:r>
            <a:endParaRPr lang="cs-CZ" dirty="0"/>
          </a:p>
          <a:p>
            <a:r>
              <a:rPr lang="cs-CZ" b="1" dirty="0" err="1"/>
              <a:t>Communication</a:t>
            </a:r>
            <a:r>
              <a:rPr lang="cs-CZ" b="1" dirty="0"/>
              <a:t> </a:t>
            </a:r>
            <a:r>
              <a:rPr lang="cs-CZ" b="1" dirty="0" err="1"/>
              <a:t>maneuver</a:t>
            </a:r>
            <a:endParaRPr lang="cs-CZ" b="1" dirty="0"/>
          </a:p>
          <a:p>
            <a:r>
              <a:rPr lang="cs-CZ" b="1" dirty="0" err="1"/>
              <a:t>Disqualification</a:t>
            </a:r>
            <a:endParaRPr lang="cs-CZ" b="1" dirty="0"/>
          </a:p>
          <a:p>
            <a:r>
              <a:rPr lang="cs-CZ" b="1" dirty="0" err="1"/>
              <a:t>Mystification</a:t>
            </a:r>
            <a:r>
              <a:rPr lang="cs-CZ" b="1" dirty="0"/>
              <a:t> (</a:t>
            </a:r>
            <a:r>
              <a:rPr lang="cs-CZ" dirty="0"/>
              <a:t>e. g. </a:t>
            </a:r>
            <a:r>
              <a:rPr lang="cs-CZ" dirty="0" err="1"/>
              <a:t>generalization</a:t>
            </a:r>
            <a:r>
              <a:rPr lang="cs-CZ" b="1" dirty="0"/>
              <a:t>)</a:t>
            </a:r>
          </a:p>
          <a:p>
            <a:r>
              <a:rPr lang="cs-CZ" b="1" dirty="0" err="1"/>
              <a:t>Paradoxical</a:t>
            </a:r>
            <a:r>
              <a:rPr lang="cs-CZ" b="1" dirty="0"/>
              <a:t> </a:t>
            </a:r>
            <a:r>
              <a:rPr lang="cs-CZ" b="1" dirty="0" err="1"/>
              <a:t>communication</a:t>
            </a:r>
            <a:r>
              <a:rPr lang="cs-CZ" b="1" dirty="0"/>
              <a:t> (double </a:t>
            </a:r>
            <a:r>
              <a:rPr lang="cs-CZ" b="1" dirty="0" err="1"/>
              <a:t>bind</a:t>
            </a:r>
            <a:r>
              <a:rPr lang="cs-CZ" b="1" dirty="0"/>
              <a:t>)</a:t>
            </a:r>
          </a:p>
          <a:p>
            <a:r>
              <a:rPr lang="cs-CZ" b="1" dirty="0" err="1"/>
              <a:t>Sugestion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79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1DB8B-FF7E-B1E2-C18F-8A42CA95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cs-CZ" dirty="0"/>
              <a:t>D</a:t>
            </a:r>
            <a:r>
              <a:rPr lang="en-US" dirty="0" err="1"/>
              <a:t>efense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 err="1"/>
              <a:t>gainst</a:t>
            </a:r>
            <a:r>
              <a:rPr lang="en-US" dirty="0"/>
              <a:t> </a:t>
            </a:r>
            <a:r>
              <a:rPr lang="cs-CZ" dirty="0"/>
              <a:t>C</a:t>
            </a:r>
            <a:r>
              <a:rPr lang="en-US" dirty="0" err="1"/>
              <a:t>ommunication</a:t>
            </a:r>
            <a:r>
              <a:rPr lang="en-US" dirty="0"/>
              <a:t> </a:t>
            </a:r>
            <a:r>
              <a:rPr lang="cs-CZ" dirty="0"/>
              <a:t>F</a:t>
            </a:r>
            <a:r>
              <a:rPr lang="en-US" dirty="0" err="1"/>
              <a:t>ouls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A24E87-2D4F-8C6A-6ECE-1DEAF480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Inter"/>
              </a:rPr>
              <a:t>Do not play </a:t>
            </a:r>
            <a:r>
              <a:rPr lang="cs-CZ" b="1" i="0" dirty="0">
                <a:effectLst/>
                <a:latin typeface="Inter"/>
              </a:rPr>
              <a:t>a </a:t>
            </a:r>
            <a:r>
              <a:rPr lang="en-US" b="1" i="0" dirty="0">
                <a:effectLst/>
                <a:latin typeface="Inter"/>
              </a:rPr>
              <a:t>dirty game</a:t>
            </a:r>
            <a:r>
              <a:rPr lang="cs-CZ" b="1" i="0" dirty="0">
                <a:effectLst/>
                <a:latin typeface="Inter"/>
              </a:rPr>
              <a:t> = do not </a:t>
            </a:r>
            <a:r>
              <a:rPr lang="cs-CZ" b="1" i="0" dirty="0" err="1">
                <a:effectLst/>
                <a:latin typeface="Inter"/>
              </a:rPr>
              <a:t>accept</a:t>
            </a:r>
            <a:r>
              <a:rPr lang="cs-CZ" b="1" i="0" dirty="0">
                <a:effectLst/>
                <a:latin typeface="Inter"/>
              </a:rPr>
              <a:t> </a:t>
            </a:r>
            <a:r>
              <a:rPr lang="cs-CZ" b="1" i="0" dirty="0" err="1">
                <a:effectLst/>
                <a:latin typeface="Inter"/>
              </a:rPr>
              <a:t>it</a:t>
            </a:r>
            <a:r>
              <a:rPr lang="cs-CZ" b="1" i="0" dirty="0">
                <a:effectLst/>
                <a:latin typeface="Inter"/>
              </a:rPr>
              <a:t>.</a:t>
            </a:r>
          </a:p>
          <a:p>
            <a:r>
              <a:rPr lang="en-US" b="1" i="0" dirty="0">
                <a:effectLst/>
                <a:latin typeface="Inter"/>
              </a:rPr>
              <a:t>Watch your emotions</a:t>
            </a:r>
            <a:r>
              <a:rPr lang="cs-CZ" b="1" i="0" dirty="0">
                <a:effectLst/>
                <a:latin typeface="Inter"/>
              </a:rPr>
              <a:t>.</a:t>
            </a:r>
          </a:p>
          <a:p>
            <a:r>
              <a:rPr lang="en-US" b="1" i="0" dirty="0">
                <a:effectLst/>
                <a:latin typeface="Inter"/>
              </a:rPr>
              <a:t>Don't moralize</a:t>
            </a:r>
            <a:r>
              <a:rPr lang="cs-CZ" b="1" i="0" dirty="0">
                <a:effectLst/>
                <a:latin typeface="Inter"/>
              </a:rPr>
              <a:t>.</a:t>
            </a:r>
          </a:p>
          <a:p>
            <a:r>
              <a:rPr lang="en-US" b="1" i="0" u="sng" dirty="0">
                <a:effectLst/>
                <a:latin typeface="Inter"/>
              </a:rPr>
              <a:t>Shift the burden of proof</a:t>
            </a:r>
            <a:r>
              <a:rPr lang="cs-CZ" b="1" i="0" u="sng" dirty="0">
                <a:effectLst/>
                <a:latin typeface="Inter"/>
              </a:rPr>
              <a:t>!!!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856636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1003</Words>
  <Application>Microsoft Office PowerPoint</Application>
  <PresentationFormat>Širokoúhlá obrazovka</PresentationFormat>
  <Paragraphs>143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Inter</vt:lpstr>
      <vt:lpstr>Motiv Office</vt:lpstr>
      <vt:lpstr>Effective Communication and Teamwork</vt:lpstr>
      <vt:lpstr>Communication</vt:lpstr>
      <vt:lpstr>Basic Division of Communication</vt:lpstr>
      <vt:lpstr>Communication Competences</vt:lpstr>
      <vt:lpstr>Communication Functions</vt:lpstr>
      <vt:lpstr>Keep in Mind that:</vt:lpstr>
      <vt:lpstr>Chosen Informal Rules of Communication</vt:lpstr>
      <vt:lpstr>Recognize Communication Fouls, don‘t use them and Resist them!</vt:lpstr>
      <vt:lpstr>Basic Defense Against Communication Fouls</vt:lpstr>
      <vt:lpstr>Signs of a Deceptive Communication</vt:lpstr>
      <vt:lpstr>Stress and Communication</vt:lpstr>
      <vt:lpstr>Communication in the tTeam</vt:lpstr>
      <vt:lpstr>Principles of Effective Communication in the Team</vt:lpstr>
      <vt:lpstr>What to Avoid in Team Communication?</vt:lpstr>
      <vt:lpstr>Resolving Disagreements in the Team</vt:lpstr>
      <vt:lpstr>Development of the Conflict</vt:lpstr>
      <vt:lpstr>Basic Conflict Resolution Techniques</vt:lpstr>
      <vt:lpstr>Negotiation</vt:lpstr>
      <vt:lpstr>Thank you for your attention!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Kamil Kotlík</dc:creator>
  <cp:lastModifiedBy>Kamil Kotlík</cp:lastModifiedBy>
  <cp:revision>15</cp:revision>
  <dcterms:created xsi:type="dcterms:W3CDTF">2024-10-20T15:06:48Z</dcterms:created>
  <dcterms:modified xsi:type="dcterms:W3CDTF">2024-10-21T12:43:01Z</dcterms:modified>
</cp:coreProperties>
</file>