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0" r:id="rId5"/>
    <p:sldId id="281" r:id="rId6"/>
    <p:sldId id="269" r:id="rId7"/>
    <p:sldId id="268" r:id="rId8"/>
    <p:sldId id="276" r:id="rId9"/>
    <p:sldId id="260" r:id="rId10"/>
    <p:sldId id="267" r:id="rId11"/>
    <p:sldId id="265" r:id="rId12"/>
    <p:sldId id="270" r:id="rId13"/>
    <p:sldId id="271" r:id="rId14"/>
    <p:sldId id="272" r:id="rId15"/>
    <p:sldId id="273" r:id="rId16"/>
    <p:sldId id="275" r:id="rId17"/>
    <p:sldId id="274" r:id="rId18"/>
    <p:sldId id="277" r:id="rId19"/>
    <p:sldId id="278" r:id="rId20"/>
    <p:sldId id="261" r:id="rId21"/>
    <p:sldId id="262" r:id="rId22"/>
    <p:sldId id="263" r:id="rId23"/>
    <p:sldId id="264" r:id="rId24"/>
    <p:sldId id="279" r:id="rId25"/>
  </p:sldIdLst>
  <p:sldSz cx="12192000" cy="6858000"/>
  <p:notesSz cx="6761163" cy="99425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365" autoAdjust="0"/>
  </p:normalViewPr>
  <p:slideViewPr>
    <p:cSldViewPr snapToGrid="0">
      <p:cViewPr varScale="1">
        <p:scale>
          <a:sx n="93" d="100"/>
          <a:sy n="93" d="100"/>
        </p:scale>
        <p:origin x="3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BDC7EA-3E66-7C1F-C501-7A1FE60C72C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F6A09C8-A2DD-6C1F-7994-E92723E43A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A238260-FB31-1546-A23F-786697F4B759}"/>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5" name="Zástupný symbol pro zápatí 4">
            <a:extLst>
              <a:ext uri="{FF2B5EF4-FFF2-40B4-BE49-F238E27FC236}">
                <a16:creationId xmlns:a16="http://schemas.microsoft.com/office/drawing/2014/main" id="{BD504DFC-6A67-BCEF-7089-7A5B3C3D131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4ED18E3-F6B2-4981-2415-5B796F46814C}"/>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34183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06B861-8CD0-3197-2F34-CEE029627EFB}"/>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9A2D802-E50E-F45A-AC08-98702BB373F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8865A34-75E6-4725-16C2-A5FF32E81164}"/>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5" name="Zástupný symbol pro zápatí 4">
            <a:extLst>
              <a:ext uri="{FF2B5EF4-FFF2-40B4-BE49-F238E27FC236}">
                <a16:creationId xmlns:a16="http://schemas.microsoft.com/office/drawing/2014/main" id="{A0F093C6-89AC-A523-8359-0BEA17358E6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E4B61E0-8CD3-1199-F3B9-53E0C028F824}"/>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2011416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FCAD8ED-4C18-8E62-EDED-354202ABD70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E5F944E-4968-E25E-CA58-547D0ACD72F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DE87D1D-7D6D-3567-F598-DA288DB65EBB}"/>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5" name="Zástupný symbol pro zápatí 4">
            <a:extLst>
              <a:ext uri="{FF2B5EF4-FFF2-40B4-BE49-F238E27FC236}">
                <a16:creationId xmlns:a16="http://schemas.microsoft.com/office/drawing/2014/main" id="{D4280A26-EDAE-6F71-4E37-97D0F10C45E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7192E31-D548-06ED-C2D8-0F2DDA6C4C9F}"/>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112351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9C2CA3-AA15-DFB3-46BA-9B203DA24A6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303E8B2-A4D8-42A8-8A15-E5FF15E2A8E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4FB1888-CDF7-826A-2024-1D158171BBC5}"/>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5" name="Zástupný symbol pro zápatí 4">
            <a:extLst>
              <a:ext uri="{FF2B5EF4-FFF2-40B4-BE49-F238E27FC236}">
                <a16:creationId xmlns:a16="http://schemas.microsoft.com/office/drawing/2014/main" id="{34F528F9-7FCE-8FAE-B624-E95CBD1DB6B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B3F5D71-7CE2-1B1F-EB19-6585F8FD885E}"/>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164629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2F2849-DD72-0CD9-183F-F00EB0FDB7C4}"/>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BE7B367-9FBB-E57F-AE87-081D125DBE5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370AF2AF-B317-B7AD-2442-49A3B4614FF1}"/>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5" name="Zástupný symbol pro zápatí 4">
            <a:extLst>
              <a:ext uri="{FF2B5EF4-FFF2-40B4-BE49-F238E27FC236}">
                <a16:creationId xmlns:a16="http://schemas.microsoft.com/office/drawing/2014/main" id="{E8511648-B596-2CBD-B39B-34BBB0D432E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73A6BC3-BE79-B022-A401-9E2D23D75BD1}"/>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1982956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2350CC-A2E5-2154-E37D-E1684ACE153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59E2CED-C09C-BECD-7C32-154F07B5C6C1}"/>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332D9627-55E7-5C69-0B6B-E24C22BCA40B}"/>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6F788688-DCFA-642D-DC81-9DC7EF8B8C89}"/>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6" name="Zástupný symbol pro zápatí 5">
            <a:extLst>
              <a:ext uri="{FF2B5EF4-FFF2-40B4-BE49-F238E27FC236}">
                <a16:creationId xmlns:a16="http://schemas.microsoft.com/office/drawing/2014/main" id="{FE61D9B2-99FC-824F-CACD-A1DE446EF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69AD0C-D162-8A05-A8EA-D6B5D281AFB3}"/>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1116056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CD1D78-90AA-BF41-E1A2-3CF1BC7835C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8E78341-8815-0E06-C906-9A13F9F5D3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E3BCFA2-D614-2495-1443-4A0CF85810E3}"/>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D40E82D5-51F9-CD11-98D3-4DA3FB7FBE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90E272C-C5B9-AA58-6A83-65E57660D22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C39821D-B670-2F02-8BDC-9E10F00174BC}"/>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8" name="Zástupný symbol pro zápatí 7">
            <a:extLst>
              <a:ext uri="{FF2B5EF4-FFF2-40B4-BE49-F238E27FC236}">
                <a16:creationId xmlns:a16="http://schemas.microsoft.com/office/drawing/2014/main" id="{B1E69817-B015-3392-8FB9-CB5FE09EDA0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AE4CFCA-C0FB-9423-35F8-B1E2A7734AC8}"/>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324801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819FF6-B637-B47A-CA42-67F20058C9F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5959745-E531-16E8-E238-3387127A378B}"/>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4" name="Zástupný symbol pro zápatí 3">
            <a:extLst>
              <a:ext uri="{FF2B5EF4-FFF2-40B4-BE49-F238E27FC236}">
                <a16:creationId xmlns:a16="http://schemas.microsoft.com/office/drawing/2014/main" id="{3C76E4C6-63CE-B567-9EAA-CE8EEB19C63A}"/>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08FFA1E3-E514-C90D-20DF-4EEF4176F66E}"/>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1538132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5505C8FC-FE10-DE68-66C7-9A4DA22DF4AE}"/>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3" name="Zástupný symbol pro zápatí 2">
            <a:extLst>
              <a:ext uri="{FF2B5EF4-FFF2-40B4-BE49-F238E27FC236}">
                <a16:creationId xmlns:a16="http://schemas.microsoft.com/office/drawing/2014/main" id="{5E9DAA2D-911F-24EF-7802-CAAE643F057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1B069E3-E5C0-2038-3B4E-D6783CFABD55}"/>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628272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584C74-697D-9CA5-D426-544D91F064C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44095109-B0FB-A5CC-1AB9-60D159788C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3E65FEFD-A38E-4C03-591E-9C89053437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3815AD1-C15C-A4B7-AA4A-92F8F9B155CF}"/>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6" name="Zástupný symbol pro zápatí 5">
            <a:extLst>
              <a:ext uri="{FF2B5EF4-FFF2-40B4-BE49-F238E27FC236}">
                <a16:creationId xmlns:a16="http://schemas.microsoft.com/office/drawing/2014/main" id="{42100A56-90C3-D368-3F99-CA2A7BB5103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68A1CFB-828E-8D58-EE39-A496FBFC9A4E}"/>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3270638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76A9C7-1ACA-157F-A499-6E35D501196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B8ED37A2-308C-4F07-8333-4F9A17D6DF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2690358D-72BE-AE61-6F1B-BC93DBA1AF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6E805EA-0829-DCAA-692F-A41F69BEF8A9}"/>
              </a:ext>
            </a:extLst>
          </p:cNvPr>
          <p:cNvSpPr>
            <a:spLocks noGrp="1"/>
          </p:cNvSpPr>
          <p:nvPr>
            <p:ph type="dt" sz="half" idx="10"/>
          </p:nvPr>
        </p:nvSpPr>
        <p:spPr/>
        <p:txBody>
          <a:bodyPr/>
          <a:lstStyle/>
          <a:p>
            <a:fld id="{F4A86FF3-9B90-43BB-ABCF-4CED327AB1E1}" type="datetimeFigureOut">
              <a:rPr lang="cs-CZ" smtClean="0"/>
              <a:t>21.10.2024</a:t>
            </a:fld>
            <a:endParaRPr lang="cs-CZ"/>
          </a:p>
        </p:txBody>
      </p:sp>
      <p:sp>
        <p:nvSpPr>
          <p:cNvPr id="6" name="Zástupný symbol pro zápatí 5">
            <a:extLst>
              <a:ext uri="{FF2B5EF4-FFF2-40B4-BE49-F238E27FC236}">
                <a16:creationId xmlns:a16="http://schemas.microsoft.com/office/drawing/2014/main" id="{35455A2F-508C-A86F-0F74-4A6379BE830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33F670-C215-A27B-03A7-03AC96F5C0E4}"/>
              </a:ext>
            </a:extLst>
          </p:cNvPr>
          <p:cNvSpPr>
            <a:spLocks noGrp="1"/>
          </p:cNvSpPr>
          <p:nvPr>
            <p:ph type="sldNum" sz="quarter" idx="12"/>
          </p:nvPr>
        </p:nvSpPr>
        <p:spPr/>
        <p:txBody>
          <a:bodyPr/>
          <a:lstStyle/>
          <a:p>
            <a:fld id="{8477A42A-1478-49CD-B234-916BCED8E9FA}" type="slidenum">
              <a:rPr lang="cs-CZ" smtClean="0"/>
              <a:t>‹#›</a:t>
            </a:fld>
            <a:endParaRPr lang="cs-CZ"/>
          </a:p>
        </p:txBody>
      </p:sp>
    </p:spTree>
    <p:extLst>
      <p:ext uri="{BB962C8B-B14F-4D97-AF65-F5344CB8AC3E}">
        <p14:creationId xmlns:p14="http://schemas.microsoft.com/office/powerpoint/2010/main" val="9178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E8A7954-A009-58FD-9003-7C32066995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C5A3B1DE-5B61-4ECC-D8AE-5E6338D7BB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95FAB16-51C7-6BA8-52A5-295D134B60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A86FF3-9B90-43BB-ABCF-4CED327AB1E1}" type="datetimeFigureOut">
              <a:rPr lang="cs-CZ" smtClean="0"/>
              <a:t>21.10.2024</a:t>
            </a:fld>
            <a:endParaRPr lang="cs-CZ"/>
          </a:p>
        </p:txBody>
      </p:sp>
      <p:sp>
        <p:nvSpPr>
          <p:cNvPr id="5" name="Zástupný symbol pro zápatí 4">
            <a:extLst>
              <a:ext uri="{FF2B5EF4-FFF2-40B4-BE49-F238E27FC236}">
                <a16:creationId xmlns:a16="http://schemas.microsoft.com/office/drawing/2014/main" id="{FE5D9EF9-02B7-C4CD-B7EE-BF659568B4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C9C79A8D-FBE9-D96E-5A43-B1EB744BC7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477A42A-1478-49CD-B234-916BCED8E9FA}" type="slidenum">
              <a:rPr lang="cs-CZ" smtClean="0"/>
              <a:t>‹#›</a:t>
            </a:fld>
            <a:endParaRPr lang="cs-CZ"/>
          </a:p>
        </p:txBody>
      </p:sp>
    </p:spTree>
    <p:extLst>
      <p:ext uri="{BB962C8B-B14F-4D97-AF65-F5344CB8AC3E}">
        <p14:creationId xmlns:p14="http://schemas.microsoft.com/office/powerpoint/2010/main" val="1111552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zachrannasluzba.cz/ems-in-the-czech-republic/"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2CCE2B-3521-B3A6-DFA9-D1B6AFEFEF2F}"/>
              </a:ext>
            </a:extLst>
          </p:cNvPr>
          <p:cNvSpPr>
            <a:spLocks noGrp="1"/>
          </p:cNvSpPr>
          <p:nvPr>
            <p:ph type="ctrTitle"/>
          </p:nvPr>
        </p:nvSpPr>
        <p:spPr>
          <a:xfrm>
            <a:off x="1388198" y="283464"/>
            <a:ext cx="9720404" cy="3389461"/>
          </a:xfrm>
          <a:solidFill>
            <a:schemeClr val="accent1">
              <a:lumMod val="20000"/>
              <a:lumOff val="80000"/>
            </a:schemeClr>
          </a:solidFill>
        </p:spPr>
        <p:txBody>
          <a:bodyPr>
            <a:noAutofit/>
          </a:bodyPr>
          <a:lstStyle/>
          <a:p>
            <a:r>
              <a:rPr lang="cs-CZ" b="1" dirty="0">
                <a:highlight>
                  <a:srgbClr val="C0C0C0"/>
                </a:highlight>
              </a:rPr>
              <a:t>WELCOME</a:t>
            </a:r>
            <a:br>
              <a:rPr lang="cs-CZ" b="1" dirty="0">
                <a:highlight>
                  <a:srgbClr val="C0C0C0"/>
                </a:highlight>
              </a:rPr>
            </a:br>
            <a:r>
              <a:rPr lang="en-US" b="1" dirty="0">
                <a:highlight>
                  <a:srgbClr val="C0C0C0"/>
                </a:highlight>
              </a:rPr>
              <a:t>to the BIP program</a:t>
            </a:r>
            <a:r>
              <a:rPr lang="cs-CZ" b="1" dirty="0" err="1">
                <a:highlight>
                  <a:srgbClr val="C0C0C0"/>
                </a:highlight>
              </a:rPr>
              <a:t>me</a:t>
            </a:r>
            <a:br>
              <a:rPr lang="en-US" sz="4000" b="1" dirty="0">
                <a:highlight>
                  <a:srgbClr val="C0C0C0"/>
                </a:highlight>
              </a:rPr>
            </a:br>
            <a:br>
              <a:rPr lang="cs-CZ" sz="4000" b="1" dirty="0">
                <a:highlight>
                  <a:srgbClr val="C0C0C0"/>
                </a:highlight>
              </a:rPr>
            </a:br>
            <a:r>
              <a:rPr lang="en-US" sz="2400" b="1" dirty="0">
                <a:highlight>
                  <a:srgbClr val="C0C0C0"/>
                </a:highlight>
              </a:rPr>
              <a:t>Charles University, Faculty of Physical Education and Sports</a:t>
            </a:r>
            <a:br>
              <a:rPr lang="en-US" sz="2400" dirty="0"/>
            </a:br>
            <a:endParaRPr lang="cs-CZ" sz="2400" dirty="0"/>
          </a:p>
        </p:txBody>
      </p:sp>
      <p:sp>
        <p:nvSpPr>
          <p:cNvPr id="3" name="Podnadpis 2">
            <a:extLst>
              <a:ext uri="{FF2B5EF4-FFF2-40B4-BE49-F238E27FC236}">
                <a16:creationId xmlns:a16="http://schemas.microsoft.com/office/drawing/2014/main" id="{892E75D9-5DA2-C5FE-57BC-21C9006EC85D}"/>
              </a:ext>
            </a:extLst>
          </p:cNvPr>
          <p:cNvSpPr>
            <a:spLocks noGrp="1"/>
          </p:cNvSpPr>
          <p:nvPr>
            <p:ph type="subTitle" idx="1"/>
          </p:nvPr>
        </p:nvSpPr>
        <p:spPr/>
        <p:txBody>
          <a:bodyPr/>
          <a:lstStyle/>
          <a:p>
            <a:endParaRPr lang="cs-CZ"/>
          </a:p>
        </p:txBody>
      </p:sp>
      <p:pic>
        <p:nvPicPr>
          <p:cNvPr id="5" name="Obrázek 4">
            <a:extLst>
              <a:ext uri="{FF2B5EF4-FFF2-40B4-BE49-F238E27FC236}">
                <a16:creationId xmlns:a16="http://schemas.microsoft.com/office/drawing/2014/main" id="{816583BE-D727-2992-5D28-991720FD8A25}"/>
              </a:ext>
            </a:extLst>
          </p:cNvPr>
          <p:cNvPicPr>
            <a:picLocks noChangeAspect="1"/>
          </p:cNvPicPr>
          <p:nvPr/>
        </p:nvPicPr>
        <p:blipFill>
          <a:blip r:embed="rId2"/>
          <a:stretch>
            <a:fillRect/>
          </a:stretch>
        </p:blipFill>
        <p:spPr>
          <a:xfrm>
            <a:off x="4151376" y="4429919"/>
            <a:ext cx="4671979" cy="2241287"/>
          </a:xfrm>
          <a:prstGeom prst="rect">
            <a:avLst/>
          </a:prstGeom>
        </p:spPr>
      </p:pic>
      <p:sp>
        <p:nvSpPr>
          <p:cNvPr id="7" name="TextovéPole 6">
            <a:extLst>
              <a:ext uri="{FF2B5EF4-FFF2-40B4-BE49-F238E27FC236}">
                <a16:creationId xmlns:a16="http://schemas.microsoft.com/office/drawing/2014/main" id="{81515B6C-7634-FA30-E603-6C417257362E}"/>
              </a:ext>
            </a:extLst>
          </p:cNvPr>
          <p:cNvSpPr txBox="1"/>
          <p:nvPr/>
        </p:nvSpPr>
        <p:spPr>
          <a:xfrm>
            <a:off x="4651216" y="6478688"/>
            <a:ext cx="6097508" cy="369332"/>
          </a:xfrm>
          <a:prstGeom prst="rect">
            <a:avLst/>
          </a:prstGeom>
          <a:noFill/>
        </p:spPr>
        <p:txBody>
          <a:bodyPr wrap="square">
            <a:spAutoFit/>
          </a:bodyPr>
          <a:lstStyle/>
          <a:p>
            <a:r>
              <a:rPr lang="cs-CZ" dirty="0"/>
              <a:t>Prague 21.10. - 25.10. 2024</a:t>
            </a:r>
          </a:p>
        </p:txBody>
      </p:sp>
    </p:spTree>
    <p:extLst>
      <p:ext uri="{BB962C8B-B14F-4D97-AF65-F5344CB8AC3E}">
        <p14:creationId xmlns:p14="http://schemas.microsoft.com/office/powerpoint/2010/main" val="3333172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337A91-4F3F-0036-A0F5-6432AECD94AD}"/>
              </a:ext>
            </a:extLst>
          </p:cNvPr>
          <p:cNvSpPr>
            <a:spLocks noGrp="1"/>
          </p:cNvSpPr>
          <p:nvPr>
            <p:ph type="title"/>
          </p:nvPr>
        </p:nvSpPr>
        <p:spPr>
          <a:solidFill>
            <a:schemeClr val="tx2">
              <a:lumMod val="10000"/>
              <a:lumOff val="90000"/>
            </a:schemeClr>
          </a:solidFill>
          <a:ln>
            <a:solidFill>
              <a:schemeClr val="tx2">
                <a:lumMod val="25000"/>
                <a:lumOff val="75000"/>
              </a:schemeClr>
            </a:solidFill>
          </a:ln>
        </p:spPr>
        <p:txBody>
          <a:bodyPr/>
          <a:lstStyle/>
          <a:p>
            <a:r>
              <a:rPr lang="cs-CZ" b="1" dirty="0" err="1"/>
              <a:t>Working</a:t>
            </a:r>
            <a:r>
              <a:rPr lang="cs-CZ" b="1" dirty="0"/>
              <a:t> </a:t>
            </a:r>
            <a:r>
              <a:rPr lang="cs-CZ" b="1" dirty="0" err="1"/>
              <a:t>groups</a:t>
            </a:r>
            <a:r>
              <a:rPr lang="cs-CZ" b="1" dirty="0"/>
              <a:t> </a:t>
            </a:r>
            <a:r>
              <a:rPr lang="cs-CZ" b="1" dirty="0" err="1"/>
              <a:t>of</a:t>
            </a:r>
            <a:r>
              <a:rPr lang="cs-CZ" b="1" dirty="0"/>
              <a:t> </a:t>
            </a:r>
            <a:r>
              <a:rPr lang="cs-CZ" b="1" dirty="0" err="1"/>
              <a:t>students</a:t>
            </a:r>
            <a:endParaRPr lang="cs-CZ" b="1" dirty="0"/>
          </a:p>
        </p:txBody>
      </p:sp>
      <p:sp>
        <p:nvSpPr>
          <p:cNvPr id="3" name="Zástupný obsah 2">
            <a:extLst>
              <a:ext uri="{FF2B5EF4-FFF2-40B4-BE49-F238E27FC236}">
                <a16:creationId xmlns:a16="http://schemas.microsoft.com/office/drawing/2014/main" id="{4D0D1F13-AC94-0EDE-FCA5-94D02C1EFF61}"/>
              </a:ext>
            </a:extLst>
          </p:cNvPr>
          <p:cNvSpPr>
            <a:spLocks noGrp="1"/>
          </p:cNvSpPr>
          <p:nvPr>
            <p:ph idx="1"/>
          </p:nvPr>
        </p:nvSpPr>
        <p:spPr/>
        <p:txBody>
          <a:bodyPr/>
          <a:lstStyle/>
          <a:p>
            <a:r>
              <a:rPr lang="en-US" sz="4000" dirty="0"/>
              <a:t>inclusion in groups</a:t>
            </a:r>
          </a:p>
          <a:p>
            <a:r>
              <a:rPr lang="en-US" sz="4000" dirty="0"/>
              <a:t>topics</a:t>
            </a:r>
          </a:p>
          <a:p>
            <a:r>
              <a:rPr lang="en-US" sz="4000" dirty="0"/>
              <a:t>assignment of tasks for work groups</a:t>
            </a:r>
          </a:p>
          <a:p>
            <a:r>
              <a:rPr lang="en-US" sz="4000" dirty="0"/>
              <a:t>discussion on the procedure for solving assigned tasks</a:t>
            </a:r>
          </a:p>
          <a:p>
            <a:r>
              <a:rPr lang="en-US" sz="4000" dirty="0"/>
              <a:t>expected outputs</a:t>
            </a:r>
          </a:p>
          <a:p>
            <a:endParaRPr lang="cs-CZ" dirty="0"/>
          </a:p>
        </p:txBody>
      </p:sp>
    </p:spTree>
    <p:extLst>
      <p:ext uri="{BB962C8B-B14F-4D97-AF65-F5344CB8AC3E}">
        <p14:creationId xmlns:p14="http://schemas.microsoft.com/office/powerpoint/2010/main" val="2319863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A0DFACF7-82D1-A74F-36C8-CDC2A3B73B07}"/>
              </a:ext>
            </a:extLst>
          </p:cNvPr>
          <p:cNvGraphicFramePr>
            <a:graphicFrameLocks noGrp="1"/>
          </p:cNvGraphicFramePr>
          <p:nvPr>
            <p:extLst>
              <p:ext uri="{D42A27DB-BD31-4B8C-83A1-F6EECF244321}">
                <p14:modId xmlns:p14="http://schemas.microsoft.com/office/powerpoint/2010/main" val="3145119253"/>
              </p:ext>
            </p:extLst>
          </p:nvPr>
        </p:nvGraphicFramePr>
        <p:xfrm>
          <a:off x="488888" y="1321806"/>
          <a:ext cx="10864910" cy="3947311"/>
        </p:xfrm>
        <a:graphic>
          <a:graphicData uri="http://schemas.openxmlformats.org/drawingml/2006/table">
            <a:tbl>
              <a:tblPr/>
              <a:tblGrid>
                <a:gridCol w="1296614">
                  <a:extLst>
                    <a:ext uri="{9D8B030D-6E8A-4147-A177-3AD203B41FA5}">
                      <a16:colId xmlns:a16="http://schemas.microsoft.com/office/drawing/2014/main" val="2244253099"/>
                    </a:ext>
                  </a:extLst>
                </a:gridCol>
                <a:gridCol w="1196037">
                  <a:extLst>
                    <a:ext uri="{9D8B030D-6E8A-4147-A177-3AD203B41FA5}">
                      <a16:colId xmlns:a16="http://schemas.microsoft.com/office/drawing/2014/main" val="1045141380"/>
                    </a:ext>
                  </a:extLst>
                </a:gridCol>
                <a:gridCol w="1196037">
                  <a:extLst>
                    <a:ext uri="{9D8B030D-6E8A-4147-A177-3AD203B41FA5}">
                      <a16:colId xmlns:a16="http://schemas.microsoft.com/office/drawing/2014/main" val="2859795735"/>
                    </a:ext>
                  </a:extLst>
                </a:gridCol>
                <a:gridCol w="1196037">
                  <a:extLst>
                    <a:ext uri="{9D8B030D-6E8A-4147-A177-3AD203B41FA5}">
                      <a16:colId xmlns:a16="http://schemas.microsoft.com/office/drawing/2014/main" val="411832114"/>
                    </a:ext>
                  </a:extLst>
                </a:gridCol>
                <a:gridCol w="1196037">
                  <a:extLst>
                    <a:ext uri="{9D8B030D-6E8A-4147-A177-3AD203B41FA5}">
                      <a16:colId xmlns:a16="http://schemas.microsoft.com/office/drawing/2014/main" val="3909789296"/>
                    </a:ext>
                  </a:extLst>
                </a:gridCol>
                <a:gridCol w="1196037">
                  <a:extLst>
                    <a:ext uri="{9D8B030D-6E8A-4147-A177-3AD203B41FA5}">
                      <a16:colId xmlns:a16="http://schemas.microsoft.com/office/drawing/2014/main" val="3542880272"/>
                    </a:ext>
                  </a:extLst>
                </a:gridCol>
                <a:gridCol w="1196037">
                  <a:extLst>
                    <a:ext uri="{9D8B030D-6E8A-4147-A177-3AD203B41FA5}">
                      <a16:colId xmlns:a16="http://schemas.microsoft.com/office/drawing/2014/main" val="1892842961"/>
                    </a:ext>
                  </a:extLst>
                </a:gridCol>
                <a:gridCol w="1196037">
                  <a:extLst>
                    <a:ext uri="{9D8B030D-6E8A-4147-A177-3AD203B41FA5}">
                      <a16:colId xmlns:a16="http://schemas.microsoft.com/office/drawing/2014/main" val="609511903"/>
                    </a:ext>
                  </a:extLst>
                </a:gridCol>
                <a:gridCol w="1196037">
                  <a:extLst>
                    <a:ext uri="{9D8B030D-6E8A-4147-A177-3AD203B41FA5}">
                      <a16:colId xmlns:a16="http://schemas.microsoft.com/office/drawing/2014/main" val="2369663798"/>
                    </a:ext>
                  </a:extLst>
                </a:gridCol>
              </a:tblGrid>
              <a:tr h="814812">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Neurology</a:t>
                      </a: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a:t>
                      </a:r>
                      <a:r>
                        <a:rPr lang="cs-CZ" sz="1600" b="1" i="0" u="none" strike="noStrike" dirty="0" err="1">
                          <a:solidFill>
                            <a:srgbClr val="000000"/>
                          </a:solidFill>
                          <a:effectLst/>
                          <a:latin typeface="Aptos Narrow" panose="020B0004020202020204" pitchFamily="34" charset="0"/>
                        </a:rPr>
                        <a:t>Children</a:t>
                      </a:r>
                      <a:endParaRPr lang="cs-CZ" sz="1600" b="1" i="0" u="none" strike="noStrike" dirty="0">
                        <a:solidFill>
                          <a:srgbClr val="000000"/>
                        </a:solidFill>
                        <a:effectLst/>
                        <a:latin typeface="Aptos Narrow" panose="020B0004020202020204" pitchFamily="34" charset="0"/>
                      </a:endParaRP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a:t>
                      </a:r>
                      <a:r>
                        <a:rPr lang="cs-CZ" sz="1600" b="1" i="0" u="none" strike="noStrike" dirty="0" err="1">
                          <a:solidFill>
                            <a:srgbClr val="000000"/>
                          </a:solidFill>
                          <a:effectLst/>
                          <a:latin typeface="Aptos Narrow" panose="020B0004020202020204" pitchFamily="34" charset="0"/>
                        </a:rPr>
                        <a:t>Elderly</a:t>
                      </a:r>
                      <a:endParaRPr lang="cs-CZ" sz="1600" b="1" i="0" u="none" strike="noStrike" dirty="0">
                        <a:solidFill>
                          <a:srgbClr val="000000"/>
                        </a:solidFill>
                        <a:effectLst/>
                        <a:latin typeface="Aptos Narrow" panose="020B0004020202020204" pitchFamily="34" charset="0"/>
                      </a:endParaRP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Post </a:t>
                      </a:r>
                      <a:r>
                        <a:rPr lang="cs-CZ" sz="1600" b="1" i="0" u="none" strike="noStrike" dirty="0" err="1">
                          <a:solidFill>
                            <a:srgbClr val="000000"/>
                          </a:solidFill>
                          <a:effectLst/>
                          <a:latin typeface="Aptos Narrow" panose="020B0004020202020204" pitchFamily="34" charset="0"/>
                        </a:rPr>
                        <a:t>surgery</a:t>
                      </a:r>
                      <a:endParaRPr lang="cs-CZ" sz="1600" b="1" i="0" u="none" strike="noStrike" dirty="0">
                        <a:solidFill>
                          <a:srgbClr val="000000"/>
                        </a:solidFill>
                        <a:effectLst/>
                        <a:latin typeface="Aptos Narrow" panose="020B0004020202020204" pitchFamily="34" charset="0"/>
                      </a:endParaRP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Sport</a:t>
                      </a: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a:t>
                      </a:r>
                      <a:r>
                        <a:rPr lang="cs-CZ" sz="1600" b="1" i="0" u="none" strike="noStrike" dirty="0" err="1">
                          <a:solidFill>
                            <a:srgbClr val="000000"/>
                          </a:solidFill>
                          <a:effectLst/>
                          <a:latin typeface="Aptos Narrow" panose="020B0004020202020204" pitchFamily="34" charset="0"/>
                        </a:rPr>
                        <a:t>Cardiology</a:t>
                      </a:r>
                      <a:endParaRPr lang="cs-CZ" sz="1600" b="1" i="0" u="none" strike="noStrike" dirty="0">
                        <a:solidFill>
                          <a:srgbClr val="000000"/>
                        </a:solidFill>
                        <a:effectLst/>
                        <a:latin typeface="Aptos Narrow" panose="020B0004020202020204" pitchFamily="34" charset="0"/>
                      </a:endParaRP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a:t>
                      </a:r>
                      <a:r>
                        <a:rPr lang="cs-CZ" sz="1600" b="1" i="0" u="none" strike="noStrike" dirty="0" err="1">
                          <a:solidFill>
                            <a:srgbClr val="000000"/>
                          </a:solidFill>
                          <a:effectLst/>
                          <a:latin typeface="Aptos Narrow" panose="020B0004020202020204" pitchFamily="34" charset="0"/>
                        </a:rPr>
                        <a:t>Respiratory</a:t>
                      </a:r>
                      <a:endParaRPr lang="cs-CZ" sz="1600" b="1" i="0" u="none" strike="noStrike" dirty="0">
                        <a:solidFill>
                          <a:srgbClr val="000000"/>
                        </a:solidFill>
                        <a:effectLst/>
                        <a:latin typeface="Aptos Narrow" panose="020B0004020202020204" pitchFamily="34" charset="0"/>
                      </a:endParaRP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1" i="0" u="none" strike="noStrike" dirty="0">
                          <a:solidFill>
                            <a:srgbClr val="000000"/>
                          </a:solidFill>
                          <a:effectLst/>
                          <a:latin typeface="Aptos Narrow" panose="020B0004020202020204" pitchFamily="34" charset="0"/>
                        </a:rPr>
                        <a:t>  </a:t>
                      </a:r>
                      <a:r>
                        <a:rPr lang="cs-CZ" sz="1600" b="1" i="0" u="none" strike="noStrike" dirty="0" err="1">
                          <a:solidFill>
                            <a:srgbClr val="000000"/>
                          </a:solidFill>
                          <a:effectLst/>
                          <a:latin typeface="Aptos Narrow" panose="020B0004020202020204" pitchFamily="34" charset="0"/>
                        </a:rPr>
                        <a:t>Prevention</a:t>
                      </a:r>
                      <a:endParaRPr lang="cs-CZ" sz="1600" b="1" i="0" u="none" strike="noStrike" dirty="0">
                        <a:solidFill>
                          <a:srgbClr val="000000"/>
                        </a:solidFill>
                        <a:effectLst/>
                        <a:latin typeface="Aptos Narrow" panose="020B0004020202020204" pitchFamily="34" charset="0"/>
                      </a:endParaRPr>
                    </a:p>
                    <a:p>
                      <a:pPr algn="l" fontAlgn="b"/>
                      <a:endParaRPr lang="cs-CZ" sz="1600" b="1"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extLst>
                  <a:ext uri="{0D108BD9-81ED-4DB2-BD59-A6C34878D82A}">
                    <a16:rowId xmlns:a16="http://schemas.microsoft.com/office/drawing/2014/main" val="725694702"/>
                  </a:ext>
                </a:extLst>
              </a:tr>
              <a:tr h="832737">
                <a:tc>
                  <a:txBody>
                    <a:bodyPr/>
                    <a:lstStyle/>
                    <a:p>
                      <a:pPr algn="l" fontAlgn="b"/>
                      <a:r>
                        <a:rPr lang="cs-CZ" sz="1200" b="1" i="0" u="none" strike="noStrike">
                          <a:solidFill>
                            <a:srgbClr val="000000"/>
                          </a:solidFill>
                          <a:effectLst/>
                          <a:latin typeface="Aptos Narrow" panose="020B0004020202020204" pitchFamily="34" charset="0"/>
                        </a:rPr>
                        <a:t>Coordinators universities</a:t>
                      </a:r>
                    </a:p>
                  </a:txBody>
                  <a:tcPr marL="7895" marR="7895" marT="7895" marB="0" anchor="b">
                    <a:lnL>
                      <a:noFill/>
                    </a:lnL>
                    <a:lnR>
                      <a:noFill/>
                    </a:lnR>
                    <a:lnT>
                      <a:noFill/>
                    </a:lnT>
                    <a:lnB>
                      <a:noFill/>
                    </a:lnB>
                    <a:noFill/>
                  </a:tcPr>
                </a:tc>
                <a:tc>
                  <a:txBody>
                    <a:bodyPr/>
                    <a:lstStyle/>
                    <a:p>
                      <a:pPr algn="l" fontAlgn="b"/>
                      <a:r>
                        <a:rPr lang="cs-CZ" sz="1600" b="0" i="0" u="none" strike="noStrike" dirty="0" err="1">
                          <a:solidFill>
                            <a:srgbClr val="000000"/>
                          </a:solidFill>
                          <a:effectLst/>
                          <a:latin typeface="Aptos Narrow" panose="020B0004020202020204" pitchFamily="34" charset="0"/>
                        </a:rPr>
                        <a:t>Eliska</a:t>
                      </a:r>
                      <a:endParaRPr lang="cs-CZ" sz="1600" b="0"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dirty="0">
                          <a:solidFill>
                            <a:srgbClr val="000000"/>
                          </a:solidFill>
                          <a:effectLst/>
                          <a:latin typeface="Aptos Narrow" panose="020B0004020202020204" pitchFamily="34" charset="0"/>
                        </a:rPr>
                        <a:t>Gabriela</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Rebecca*</a:t>
                      </a:r>
                    </a:p>
                  </a:txBody>
                  <a:tcPr marL="7895" marR="7895" marT="7895" marB="0" anchor="b">
                    <a:lnL>
                      <a:noFill/>
                    </a:lnL>
                    <a:lnR>
                      <a:noFill/>
                    </a:lnR>
                    <a:lnT>
                      <a:noFill/>
                    </a:lnT>
                    <a:lnB>
                      <a:noFill/>
                    </a:lnB>
                    <a:solidFill>
                      <a:srgbClr val="92D050"/>
                    </a:solidFill>
                  </a:tcPr>
                </a:tc>
                <a:tc>
                  <a:txBody>
                    <a:bodyPr/>
                    <a:lstStyle/>
                    <a:p>
                      <a:pPr algn="l" fontAlgn="b"/>
                      <a:r>
                        <a:rPr lang="cs-CZ" sz="1600" b="0" i="0" u="none" strike="noStrike" dirty="0">
                          <a:solidFill>
                            <a:srgbClr val="000000"/>
                          </a:solidFill>
                          <a:effectLst/>
                          <a:latin typeface="Aptos Narrow" panose="020B0004020202020204" pitchFamily="34" charset="0"/>
                        </a:rPr>
                        <a:t>Sonja</a:t>
                      </a:r>
                    </a:p>
                  </a:txBody>
                  <a:tcPr marL="7895" marR="7895" marT="7895" marB="0" anchor="b">
                    <a:lnL>
                      <a:noFill/>
                    </a:lnL>
                    <a:lnR>
                      <a:noFill/>
                    </a:lnR>
                    <a:lnT>
                      <a:noFill/>
                    </a:lnT>
                    <a:lnB>
                      <a:noFill/>
                    </a:lnB>
                    <a:solidFill>
                      <a:srgbClr val="FFC000"/>
                    </a:solidFill>
                  </a:tcPr>
                </a:tc>
                <a:tc>
                  <a:txBody>
                    <a:bodyPr/>
                    <a:lstStyle/>
                    <a:p>
                      <a:pPr algn="l" fontAlgn="b"/>
                      <a:r>
                        <a:rPr lang="cs-CZ" sz="1600" b="0" i="0" u="none" strike="noStrike">
                          <a:solidFill>
                            <a:srgbClr val="000000"/>
                          </a:solidFill>
                          <a:effectLst/>
                          <a:latin typeface="Aptos Narrow" panose="020B0004020202020204" pitchFamily="34" charset="0"/>
                        </a:rPr>
                        <a:t>Natálie</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Maria Jose</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Zuzana E</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Noa</a:t>
                      </a:r>
                    </a:p>
                  </a:txBody>
                  <a:tcPr marL="7895" marR="7895" marT="7895" marB="0" anchor="b">
                    <a:lnL>
                      <a:noFill/>
                    </a:lnL>
                    <a:lnR>
                      <a:noFill/>
                    </a:lnR>
                    <a:lnT>
                      <a:noFill/>
                    </a:lnT>
                    <a:lnB>
                      <a:noFill/>
                    </a:lnB>
                    <a:solidFill>
                      <a:srgbClr val="DAE9F8"/>
                    </a:solidFill>
                  </a:tcPr>
                </a:tc>
                <a:extLst>
                  <a:ext uri="{0D108BD9-81ED-4DB2-BD59-A6C34878D82A}">
                    <a16:rowId xmlns:a16="http://schemas.microsoft.com/office/drawing/2014/main" val="2483373843"/>
                  </a:ext>
                </a:extLst>
              </a:tr>
              <a:tr h="369478">
                <a:tc>
                  <a:txBody>
                    <a:bodyPr/>
                    <a:lstStyle/>
                    <a:p>
                      <a:pPr algn="l" fontAlgn="b"/>
                      <a:r>
                        <a:rPr lang="cs-CZ" sz="900" b="0" i="0" u="none" strike="noStrike" dirty="0">
                          <a:solidFill>
                            <a:srgbClr val="000000"/>
                          </a:solidFill>
                          <a:effectLst/>
                          <a:latin typeface="Aptos Narrow" panose="020B0004020202020204" pitchFamily="34" charset="0"/>
                        </a:rPr>
                        <a:t>Marja</a:t>
                      </a:r>
                    </a:p>
                  </a:txBody>
                  <a:tcPr marL="7895" marR="7895" marT="7895" marB="0" anchor="b">
                    <a:lnL>
                      <a:noFill/>
                    </a:lnL>
                    <a:lnR>
                      <a:noFill/>
                    </a:lnR>
                    <a:lnT>
                      <a:noFill/>
                    </a:lnT>
                    <a:lnB>
                      <a:noFill/>
                    </a:lnB>
                    <a:solidFill>
                      <a:srgbClr val="FFC000"/>
                    </a:solidFill>
                  </a:tcPr>
                </a:tc>
                <a:tc>
                  <a:txBody>
                    <a:bodyPr/>
                    <a:lstStyle/>
                    <a:p>
                      <a:pPr algn="l" fontAlgn="b"/>
                      <a:r>
                        <a:rPr lang="cs-CZ" sz="1600" b="0" i="0" u="none" strike="noStrike" dirty="0">
                          <a:solidFill>
                            <a:srgbClr val="000000"/>
                          </a:solidFill>
                          <a:effectLst/>
                          <a:latin typeface="Aptos Narrow" panose="020B0004020202020204" pitchFamily="34" charset="0"/>
                        </a:rPr>
                        <a:t>Alicia</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dirty="0">
                          <a:solidFill>
                            <a:srgbClr val="000000"/>
                          </a:solidFill>
                          <a:effectLst/>
                          <a:latin typeface="Aptos Narrow" panose="020B0004020202020204" pitchFamily="34" charset="0"/>
                        </a:rPr>
                        <a:t>Alejandro</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a:solidFill>
                            <a:srgbClr val="000000"/>
                          </a:solidFill>
                          <a:effectLst/>
                          <a:latin typeface="Aptos Narrow" panose="020B0004020202020204" pitchFamily="34" charset="0"/>
                        </a:rPr>
                        <a:t>Lucía</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a:solidFill>
                            <a:srgbClr val="000000"/>
                          </a:solidFill>
                          <a:effectLst/>
                          <a:latin typeface="Aptos Narrow" panose="020B0004020202020204" pitchFamily="34" charset="0"/>
                        </a:rPr>
                        <a:t>Cesare</a:t>
                      </a:r>
                    </a:p>
                  </a:txBody>
                  <a:tcPr marL="7895" marR="7895" marT="7895" marB="0" anchor="b">
                    <a:lnL>
                      <a:noFill/>
                    </a:lnL>
                    <a:lnR>
                      <a:noFill/>
                    </a:lnR>
                    <a:lnT>
                      <a:noFill/>
                    </a:lnT>
                    <a:lnB>
                      <a:noFill/>
                    </a:lnB>
                    <a:solidFill>
                      <a:srgbClr val="92D050"/>
                    </a:solidFill>
                  </a:tcPr>
                </a:tc>
                <a:tc>
                  <a:txBody>
                    <a:bodyPr/>
                    <a:lstStyle/>
                    <a:p>
                      <a:pPr algn="l" fontAlgn="b"/>
                      <a:r>
                        <a:rPr lang="cs-CZ" sz="1600" b="0" i="0" u="none" strike="noStrike" dirty="0">
                          <a:solidFill>
                            <a:srgbClr val="000000"/>
                          </a:solidFill>
                          <a:effectLst/>
                          <a:latin typeface="Aptos Narrow" panose="020B0004020202020204" pitchFamily="34" charset="0"/>
                        </a:rPr>
                        <a:t>Verónica</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dirty="0">
                          <a:solidFill>
                            <a:srgbClr val="000000"/>
                          </a:solidFill>
                          <a:effectLst/>
                          <a:latin typeface="Aptos Narrow" panose="020B0004020202020204" pitchFamily="34" charset="0"/>
                        </a:rPr>
                        <a:t>Lucie</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dirty="0">
                          <a:solidFill>
                            <a:srgbClr val="000000"/>
                          </a:solidFill>
                          <a:effectLst/>
                          <a:latin typeface="Aptos Narrow" panose="020B0004020202020204" pitchFamily="34" charset="0"/>
                        </a:rPr>
                        <a:t>Daniel R</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a:solidFill>
                            <a:srgbClr val="000000"/>
                          </a:solidFill>
                          <a:effectLst/>
                          <a:latin typeface="Aptos Narrow" panose="020B0004020202020204" pitchFamily="34" charset="0"/>
                        </a:rPr>
                        <a:t>Harol</a:t>
                      </a:r>
                    </a:p>
                  </a:txBody>
                  <a:tcPr marL="7895" marR="7895" marT="7895" marB="0" anchor="b">
                    <a:lnL>
                      <a:noFill/>
                    </a:lnL>
                    <a:lnR>
                      <a:noFill/>
                    </a:lnR>
                    <a:lnT>
                      <a:noFill/>
                    </a:lnT>
                    <a:lnB>
                      <a:noFill/>
                    </a:lnB>
                    <a:solidFill>
                      <a:srgbClr val="92D050"/>
                    </a:solidFill>
                  </a:tcPr>
                </a:tc>
                <a:extLst>
                  <a:ext uri="{0D108BD9-81ED-4DB2-BD59-A6C34878D82A}">
                    <a16:rowId xmlns:a16="http://schemas.microsoft.com/office/drawing/2014/main" val="696557113"/>
                  </a:ext>
                </a:extLst>
              </a:tr>
              <a:tr h="369478">
                <a:tc>
                  <a:txBody>
                    <a:bodyPr/>
                    <a:lstStyle/>
                    <a:p>
                      <a:pPr algn="l" fontAlgn="b"/>
                      <a:r>
                        <a:rPr lang="cs-CZ" sz="900" b="0" i="0" u="none" strike="noStrike">
                          <a:solidFill>
                            <a:srgbClr val="000000"/>
                          </a:solidFill>
                          <a:effectLst/>
                          <a:latin typeface="Aptos Narrow" panose="020B0004020202020204" pitchFamily="34" charset="0"/>
                        </a:rPr>
                        <a:t>Adrien</a:t>
                      </a:r>
                    </a:p>
                  </a:txBody>
                  <a:tcPr marL="7895" marR="7895" marT="7895" marB="0" anchor="b">
                    <a:lnL>
                      <a:noFill/>
                    </a:lnL>
                    <a:lnR>
                      <a:noFill/>
                    </a:lnR>
                    <a:lnT>
                      <a:noFill/>
                    </a:lnT>
                    <a:lnB>
                      <a:noFill/>
                    </a:lnB>
                    <a:solidFill>
                      <a:srgbClr val="00B0F0"/>
                    </a:solidFill>
                  </a:tcPr>
                </a:tc>
                <a:tc>
                  <a:txBody>
                    <a:bodyPr/>
                    <a:lstStyle/>
                    <a:p>
                      <a:pPr algn="l" fontAlgn="b"/>
                      <a:r>
                        <a:rPr lang="cs-CZ" sz="1600" b="0" i="0" u="none" strike="noStrike" dirty="0">
                          <a:solidFill>
                            <a:srgbClr val="000000"/>
                          </a:solidFill>
                          <a:effectLst/>
                          <a:latin typeface="Aptos Narrow" panose="020B0004020202020204" pitchFamily="34" charset="0"/>
                        </a:rPr>
                        <a:t>Sabrina*</a:t>
                      </a:r>
                    </a:p>
                  </a:txBody>
                  <a:tcPr marL="7895" marR="7895" marT="7895" marB="0" anchor="b">
                    <a:lnL>
                      <a:noFill/>
                    </a:lnL>
                    <a:lnR>
                      <a:noFill/>
                    </a:lnR>
                    <a:lnT>
                      <a:noFill/>
                    </a:lnT>
                    <a:lnB>
                      <a:noFill/>
                    </a:lnB>
                    <a:solidFill>
                      <a:srgbClr val="00B0F0"/>
                    </a:solidFill>
                  </a:tcPr>
                </a:tc>
                <a:tc>
                  <a:txBody>
                    <a:bodyPr/>
                    <a:lstStyle/>
                    <a:p>
                      <a:pPr algn="l" fontAlgn="b"/>
                      <a:r>
                        <a:rPr lang="cs-CZ" sz="1600" b="0" i="0" u="none" strike="noStrike" dirty="0">
                          <a:solidFill>
                            <a:srgbClr val="000000"/>
                          </a:solidFill>
                          <a:effectLst/>
                          <a:latin typeface="Aptos Narrow" panose="020B0004020202020204" pitchFamily="34" charset="0"/>
                        </a:rPr>
                        <a:t>Melania</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dirty="0" err="1">
                          <a:solidFill>
                            <a:srgbClr val="000000"/>
                          </a:solidFill>
                          <a:effectLst/>
                          <a:latin typeface="Aptos Narrow" panose="020B0004020202020204" pitchFamily="34" charset="0"/>
                        </a:rPr>
                        <a:t>Álvaro</a:t>
                      </a:r>
                      <a:endParaRPr lang="cs-CZ" sz="1600" b="0"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a:solidFill>
                            <a:srgbClr val="000000"/>
                          </a:solidFill>
                          <a:effectLst/>
                          <a:latin typeface="Aptos Narrow" panose="020B0004020202020204" pitchFamily="34" charset="0"/>
                        </a:rPr>
                        <a:t>Roberto</a:t>
                      </a:r>
                    </a:p>
                  </a:txBody>
                  <a:tcPr marL="7895" marR="7895" marT="7895" marB="0" anchor="b">
                    <a:lnL>
                      <a:noFill/>
                    </a:lnL>
                    <a:lnR>
                      <a:noFill/>
                    </a:lnR>
                    <a:lnT>
                      <a:noFill/>
                    </a:lnT>
                    <a:lnB>
                      <a:noFill/>
                    </a:lnB>
                    <a:solidFill>
                      <a:srgbClr val="92D050"/>
                    </a:solidFill>
                  </a:tcPr>
                </a:tc>
                <a:tc>
                  <a:txBody>
                    <a:bodyPr/>
                    <a:lstStyle/>
                    <a:p>
                      <a:pPr algn="l" fontAlgn="b"/>
                      <a:r>
                        <a:rPr lang="cs-CZ" sz="1600" b="0" i="0" u="none" strike="noStrike">
                          <a:solidFill>
                            <a:srgbClr val="000000"/>
                          </a:solidFill>
                          <a:effectLst/>
                          <a:latin typeface="Aptos Narrow" panose="020B0004020202020204" pitchFamily="34" charset="0"/>
                        </a:rPr>
                        <a:t>Julie B</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Xiana</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dirty="0">
                          <a:solidFill>
                            <a:srgbClr val="000000"/>
                          </a:solidFill>
                          <a:effectLst/>
                          <a:latin typeface="Aptos Narrow" panose="020B0004020202020204" pitchFamily="34" charset="0"/>
                        </a:rPr>
                        <a:t>Pablo </a:t>
                      </a:r>
                    </a:p>
                  </a:txBody>
                  <a:tcPr marL="7895" marR="7895" marT="7895" marB="0" anchor="b">
                    <a:lnL>
                      <a:noFill/>
                    </a:lnL>
                    <a:lnR>
                      <a:noFill/>
                    </a:lnR>
                    <a:lnT>
                      <a:noFill/>
                    </a:lnT>
                    <a:lnB>
                      <a:noFill/>
                    </a:lnB>
                    <a:solidFill>
                      <a:srgbClr val="92D050"/>
                    </a:solidFill>
                  </a:tcPr>
                </a:tc>
                <a:tc>
                  <a:txBody>
                    <a:bodyPr/>
                    <a:lstStyle/>
                    <a:p>
                      <a:pPr algn="l" fontAlgn="b"/>
                      <a:r>
                        <a:rPr lang="cs-CZ" sz="1600" b="0" i="0" u="none" strike="noStrike" dirty="0">
                          <a:solidFill>
                            <a:srgbClr val="000000"/>
                          </a:solidFill>
                          <a:effectLst/>
                          <a:latin typeface="Aptos Narrow" panose="020B0004020202020204" pitchFamily="34" charset="0"/>
                        </a:rPr>
                        <a:t>Zuzana F</a:t>
                      </a:r>
                    </a:p>
                  </a:txBody>
                  <a:tcPr marL="7895" marR="7895" marT="7895" marB="0" anchor="b">
                    <a:lnL>
                      <a:noFill/>
                    </a:lnL>
                    <a:lnR>
                      <a:noFill/>
                    </a:lnR>
                    <a:lnT>
                      <a:noFill/>
                    </a:lnT>
                    <a:lnB>
                      <a:noFill/>
                    </a:lnB>
                    <a:solidFill>
                      <a:srgbClr val="FF0000"/>
                    </a:solidFill>
                  </a:tcPr>
                </a:tc>
                <a:extLst>
                  <a:ext uri="{0D108BD9-81ED-4DB2-BD59-A6C34878D82A}">
                    <a16:rowId xmlns:a16="http://schemas.microsoft.com/office/drawing/2014/main" val="2617056505"/>
                  </a:ext>
                </a:extLst>
              </a:tr>
              <a:tr h="369478">
                <a:tc>
                  <a:txBody>
                    <a:bodyPr/>
                    <a:lstStyle/>
                    <a:p>
                      <a:pPr algn="l" fontAlgn="b"/>
                      <a:r>
                        <a:rPr lang="cs-CZ" sz="900" b="0" i="0" u="none" strike="noStrike">
                          <a:solidFill>
                            <a:srgbClr val="000000"/>
                          </a:solidFill>
                          <a:effectLst/>
                          <a:latin typeface="Aptos Narrow" panose="020B0004020202020204" pitchFamily="34" charset="0"/>
                        </a:rPr>
                        <a:t>Lorena</a:t>
                      </a:r>
                    </a:p>
                  </a:txBody>
                  <a:tcPr marL="7895" marR="7895" marT="7895" marB="0" anchor="b">
                    <a:lnL>
                      <a:noFill/>
                    </a:lnL>
                    <a:lnR>
                      <a:noFill/>
                    </a:lnR>
                    <a:lnT>
                      <a:noFill/>
                    </a:lnT>
                    <a:lnB>
                      <a:noFill/>
                    </a:lnB>
                    <a:solidFill>
                      <a:srgbClr val="92D050"/>
                    </a:solidFill>
                  </a:tcPr>
                </a:tc>
                <a:tc>
                  <a:txBody>
                    <a:bodyPr/>
                    <a:lstStyle/>
                    <a:p>
                      <a:pPr algn="l" fontAlgn="b"/>
                      <a:r>
                        <a:rPr lang="cs-CZ" sz="1600" b="0" i="0" u="none" strike="noStrike" dirty="0" err="1">
                          <a:solidFill>
                            <a:srgbClr val="000000"/>
                          </a:solidFill>
                          <a:effectLst/>
                          <a:latin typeface="Aptos Narrow" panose="020B0004020202020204" pitchFamily="34" charset="0"/>
                        </a:rPr>
                        <a:t>Kristiina</a:t>
                      </a:r>
                      <a:r>
                        <a:rPr lang="cs-CZ" sz="1600" b="0" i="0" u="none" strike="noStrike" dirty="0">
                          <a:solidFill>
                            <a:srgbClr val="000000"/>
                          </a:solidFill>
                          <a:effectLst/>
                          <a:latin typeface="Aptos Narrow" panose="020B0004020202020204" pitchFamily="34" charset="0"/>
                        </a:rPr>
                        <a:t>*</a:t>
                      </a:r>
                    </a:p>
                  </a:txBody>
                  <a:tcPr marL="7895" marR="7895" marT="7895" marB="0" anchor="b">
                    <a:lnL>
                      <a:noFill/>
                    </a:lnL>
                    <a:lnR>
                      <a:noFill/>
                    </a:lnR>
                    <a:lnT>
                      <a:noFill/>
                    </a:lnT>
                    <a:lnB>
                      <a:noFill/>
                    </a:lnB>
                    <a:solidFill>
                      <a:srgbClr val="FFC000"/>
                    </a:solidFill>
                  </a:tcPr>
                </a:tc>
                <a:tc>
                  <a:txBody>
                    <a:bodyPr/>
                    <a:lstStyle/>
                    <a:p>
                      <a:pPr algn="l" fontAlgn="b"/>
                      <a:r>
                        <a:rPr lang="cs-CZ" sz="1600" b="0" i="0" u="none" strike="noStrike">
                          <a:solidFill>
                            <a:srgbClr val="000000"/>
                          </a:solidFill>
                          <a:effectLst/>
                          <a:latin typeface="Aptos Narrow" panose="020B0004020202020204" pitchFamily="34" charset="0"/>
                        </a:rPr>
                        <a:t>Salla*</a:t>
                      </a:r>
                    </a:p>
                  </a:txBody>
                  <a:tcPr marL="7895" marR="7895" marT="7895" marB="0" anchor="b">
                    <a:lnL>
                      <a:noFill/>
                    </a:lnL>
                    <a:lnR>
                      <a:noFill/>
                    </a:lnR>
                    <a:lnT>
                      <a:noFill/>
                    </a:lnT>
                    <a:lnB>
                      <a:noFill/>
                    </a:lnB>
                    <a:solidFill>
                      <a:srgbClr val="FFC000"/>
                    </a:solidFill>
                  </a:tcPr>
                </a:tc>
                <a:tc>
                  <a:txBody>
                    <a:bodyPr/>
                    <a:lstStyle/>
                    <a:p>
                      <a:pPr algn="l" fontAlgn="ctr"/>
                      <a:r>
                        <a:rPr lang="cs-CZ" sz="1600" b="0" i="0" u="none" strike="noStrike">
                          <a:solidFill>
                            <a:srgbClr val="000000"/>
                          </a:solidFill>
                          <a:effectLst/>
                          <a:latin typeface="Calibri" panose="020F0502020204030204" pitchFamily="34" charset="0"/>
                        </a:rPr>
                        <a:t>Khida Anas</a:t>
                      </a:r>
                    </a:p>
                  </a:txBody>
                  <a:tcPr marL="7895" marR="7895" marT="7895" marB="0" anchor="ctr">
                    <a:lnL>
                      <a:noFill/>
                    </a:lnL>
                    <a:lnR>
                      <a:noFill/>
                    </a:lnR>
                    <a:lnT>
                      <a:noFill/>
                    </a:lnT>
                    <a:lnB>
                      <a:noFill/>
                    </a:lnB>
                    <a:solidFill>
                      <a:srgbClr val="FF0000"/>
                    </a:solidFill>
                  </a:tcPr>
                </a:tc>
                <a:tc>
                  <a:txBody>
                    <a:bodyPr/>
                    <a:lstStyle/>
                    <a:p>
                      <a:pPr algn="l" fontAlgn="b"/>
                      <a:r>
                        <a:rPr lang="cs-CZ" sz="1600" b="0" i="0" u="none" strike="noStrike" dirty="0">
                          <a:solidFill>
                            <a:srgbClr val="000000"/>
                          </a:solidFill>
                          <a:effectLst/>
                          <a:latin typeface="Aptos Narrow" panose="020B0004020202020204" pitchFamily="34" charset="0"/>
                        </a:rPr>
                        <a:t>Júlia R</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dirty="0">
                          <a:solidFill>
                            <a:srgbClr val="000000"/>
                          </a:solidFill>
                          <a:effectLst/>
                          <a:latin typeface="Aptos Narrow" panose="020B0004020202020204" pitchFamily="34" charset="0"/>
                        </a:rPr>
                        <a:t>Marketa</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Daniel D</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a:solidFill>
                            <a:srgbClr val="000000"/>
                          </a:solidFill>
                          <a:effectLst/>
                          <a:latin typeface="Aptos Narrow" panose="020B0004020202020204" pitchFamily="34" charset="0"/>
                        </a:rPr>
                        <a:t>Michael</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dirty="0" err="1">
                          <a:solidFill>
                            <a:srgbClr val="000000"/>
                          </a:solidFill>
                          <a:effectLst/>
                          <a:latin typeface="Aptos Narrow" panose="020B0004020202020204" pitchFamily="34" charset="0"/>
                        </a:rPr>
                        <a:t>Miia</a:t>
                      </a:r>
                      <a:r>
                        <a:rPr lang="cs-CZ" sz="1600" b="0" i="0" u="none" strike="noStrike" dirty="0">
                          <a:solidFill>
                            <a:srgbClr val="000000"/>
                          </a:solidFill>
                          <a:effectLst/>
                          <a:latin typeface="Aptos Narrow" panose="020B0004020202020204" pitchFamily="34" charset="0"/>
                        </a:rPr>
                        <a:t> K</a:t>
                      </a:r>
                    </a:p>
                  </a:txBody>
                  <a:tcPr marL="7895" marR="7895" marT="7895" marB="0" anchor="b">
                    <a:lnL>
                      <a:noFill/>
                    </a:lnL>
                    <a:lnR>
                      <a:noFill/>
                    </a:lnR>
                    <a:lnT>
                      <a:noFill/>
                    </a:lnT>
                    <a:lnB>
                      <a:noFill/>
                    </a:lnB>
                    <a:solidFill>
                      <a:srgbClr val="FFC000"/>
                    </a:solidFill>
                  </a:tcPr>
                </a:tc>
                <a:extLst>
                  <a:ext uri="{0D108BD9-81ED-4DB2-BD59-A6C34878D82A}">
                    <a16:rowId xmlns:a16="http://schemas.microsoft.com/office/drawing/2014/main" val="3145171683"/>
                  </a:ext>
                </a:extLst>
              </a:tr>
              <a:tr h="369478">
                <a:tc>
                  <a:txBody>
                    <a:bodyPr/>
                    <a:lstStyle/>
                    <a:p>
                      <a:pPr algn="l" fontAlgn="b"/>
                      <a:r>
                        <a:rPr lang="cs-CZ" sz="900" b="0" i="0" u="none" strike="noStrike">
                          <a:solidFill>
                            <a:srgbClr val="000000"/>
                          </a:solidFill>
                          <a:effectLst/>
                          <a:latin typeface="Aptos Narrow" panose="020B0004020202020204" pitchFamily="34" charset="0"/>
                        </a:rPr>
                        <a:t>Vero</a:t>
                      </a:r>
                    </a:p>
                  </a:txBody>
                  <a:tcPr marL="7895" marR="7895" marT="7895" marB="0" anchor="b">
                    <a:lnL>
                      <a:noFill/>
                    </a:lnL>
                    <a:lnR>
                      <a:noFill/>
                    </a:lnR>
                    <a:lnT>
                      <a:noFill/>
                    </a:lnT>
                    <a:lnB>
                      <a:noFill/>
                    </a:lnB>
                    <a:solidFill>
                      <a:srgbClr val="A6C9EC"/>
                    </a:solidFill>
                  </a:tcPr>
                </a:tc>
                <a:tc>
                  <a:txBody>
                    <a:bodyPr/>
                    <a:lstStyle/>
                    <a:p>
                      <a:pPr algn="l" fontAlgn="b"/>
                      <a:r>
                        <a:rPr lang="cs-CZ" sz="1600" b="0" i="0" u="none" strike="noStrike" dirty="0">
                          <a:solidFill>
                            <a:srgbClr val="000000"/>
                          </a:solidFill>
                          <a:effectLst/>
                          <a:latin typeface="Aptos Narrow" panose="020B0004020202020204" pitchFamily="34" charset="0"/>
                        </a:rPr>
                        <a:t>Marta*</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 Tomáš</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Linda</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a:solidFill>
                            <a:srgbClr val="000000"/>
                          </a:solidFill>
                          <a:effectLst/>
                          <a:latin typeface="Aptos Narrow" panose="020B0004020202020204" pitchFamily="34" charset="0"/>
                        </a:rPr>
                        <a:t>Abril</a:t>
                      </a:r>
                    </a:p>
                  </a:txBody>
                  <a:tcPr marL="7895" marR="7895" marT="7895" marB="0" anchor="b">
                    <a:lnL>
                      <a:noFill/>
                    </a:lnL>
                    <a:lnR>
                      <a:noFill/>
                    </a:lnR>
                    <a:lnT>
                      <a:noFill/>
                    </a:lnT>
                    <a:lnB>
                      <a:noFill/>
                    </a:lnB>
                    <a:solidFill>
                      <a:srgbClr val="C0E6F5"/>
                    </a:solidFill>
                  </a:tcPr>
                </a:tc>
                <a:tc>
                  <a:txBody>
                    <a:bodyPr/>
                    <a:lstStyle/>
                    <a:p>
                      <a:pPr algn="l" fontAlgn="b"/>
                      <a:r>
                        <a:rPr lang="cs-CZ" sz="1600" b="0" i="0" u="none" strike="noStrike">
                          <a:solidFill>
                            <a:srgbClr val="000000"/>
                          </a:solidFill>
                          <a:effectLst/>
                          <a:latin typeface="Aptos Narrow" panose="020B0004020202020204" pitchFamily="34" charset="0"/>
                        </a:rPr>
                        <a:t>Élodie</a:t>
                      </a:r>
                    </a:p>
                  </a:txBody>
                  <a:tcPr marL="7895" marR="7895" marT="7895" marB="0" anchor="b">
                    <a:lnL>
                      <a:noFill/>
                    </a:lnL>
                    <a:lnR>
                      <a:noFill/>
                    </a:lnR>
                    <a:lnT>
                      <a:noFill/>
                    </a:lnT>
                    <a:lnB>
                      <a:noFill/>
                    </a:lnB>
                    <a:solidFill>
                      <a:srgbClr val="00B0F0"/>
                    </a:solidFill>
                  </a:tcPr>
                </a:tc>
                <a:tc>
                  <a:txBody>
                    <a:bodyPr/>
                    <a:lstStyle/>
                    <a:p>
                      <a:pPr algn="l" fontAlgn="b"/>
                      <a:r>
                        <a:rPr lang="cs-CZ" sz="1600" b="0" i="0" u="none" strike="noStrike" dirty="0">
                          <a:solidFill>
                            <a:srgbClr val="000000"/>
                          </a:solidFill>
                          <a:effectLst/>
                          <a:latin typeface="Aptos Narrow" panose="020B0004020202020204" pitchFamily="34" charset="0"/>
                        </a:rPr>
                        <a:t>David</a:t>
                      </a:r>
                    </a:p>
                  </a:txBody>
                  <a:tcPr marL="7895" marR="7895" marT="7895" marB="0" anchor="b">
                    <a:lnL>
                      <a:noFill/>
                    </a:lnL>
                    <a:lnR>
                      <a:noFill/>
                    </a:lnR>
                    <a:lnT>
                      <a:noFill/>
                    </a:lnT>
                    <a:lnB>
                      <a:noFill/>
                    </a:lnB>
                    <a:solidFill>
                      <a:srgbClr val="00B0F0"/>
                    </a:solidFill>
                  </a:tcPr>
                </a:tc>
                <a:tc>
                  <a:txBody>
                    <a:bodyPr/>
                    <a:lstStyle/>
                    <a:p>
                      <a:pPr algn="l" fontAlgn="b"/>
                      <a:r>
                        <a:rPr lang="cs-CZ" sz="1600" b="0" i="0" u="none" strike="noStrike" dirty="0">
                          <a:solidFill>
                            <a:srgbClr val="000000"/>
                          </a:solidFill>
                          <a:effectLst/>
                          <a:latin typeface="Aptos Narrow" panose="020B0004020202020204" pitchFamily="34" charset="0"/>
                        </a:rPr>
                        <a:t>Léna</a:t>
                      </a:r>
                    </a:p>
                  </a:txBody>
                  <a:tcPr marL="7895" marR="7895" marT="7895" marB="0" anchor="b">
                    <a:lnL>
                      <a:noFill/>
                    </a:lnL>
                    <a:lnR>
                      <a:noFill/>
                    </a:lnR>
                    <a:lnT>
                      <a:noFill/>
                    </a:lnT>
                    <a:lnB>
                      <a:noFill/>
                    </a:lnB>
                    <a:solidFill>
                      <a:srgbClr val="00B0F0"/>
                    </a:solidFill>
                  </a:tcPr>
                </a:tc>
                <a:tc>
                  <a:txBody>
                    <a:bodyPr/>
                    <a:lstStyle/>
                    <a:p>
                      <a:pPr algn="l" fontAlgn="b"/>
                      <a:r>
                        <a:rPr lang="cs-CZ" sz="1600" b="0" i="0" u="none" strike="noStrike" dirty="0">
                          <a:solidFill>
                            <a:srgbClr val="000000"/>
                          </a:solidFill>
                          <a:effectLst/>
                          <a:latin typeface="Aptos Narrow" panose="020B0004020202020204" pitchFamily="34" charset="0"/>
                        </a:rPr>
                        <a:t>Clara F</a:t>
                      </a:r>
                    </a:p>
                  </a:txBody>
                  <a:tcPr marL="7895" marR="7895" marT="7895" marB="0" anchor="b">
                    <a:lnL>
                      <a:noFill/>
                    </a:lnL>
                    <a:lnR>
                      <a:noFill/>
                    </a:lnR>
                    <a:lnT>
                      <a:noFill/>
                    </a:lnT>
                    <a:lnB>
                      <a:noFill/>
                    </a:lnB>
                    <a:solidFill>
                      <a:srgbClr val="C0E6F5"/>
                    </a:solidFill>
                  </a:tcPr>
                </a:tc>
                <a:extLst>
                  <a:ext uri="{0D108BD9-81ED-4DB2-BD59-A6C34878D82A}">
                    <a16:rowId xmlns:a16="http://schemas.microsoft.com/office/drawing/2014/main" val="1112627884"/>
                  </a:ext>
                </a:extLst>
              </a:tr>
              <a:tr h="567220">
                <a:tc>
                  <a:txBody>
                    <a:bodyPr/>
                    <a:lstStyle/>
                    <a:p>
                      <a:pPr algn="l" fontAlgn="b"/>
                      <a:r>
                        <a:rPr lang="cs-CZ" sz="900" b="0" i="0" u="none" strike="noStrike">
                          <a:solidFill>
                            <a:srgbClr val="000000"/>
                          </a:solidFill>
                          <a:effectLst/>
                          <a:latin typeface="Aptos Narrow" panose="020B0004020202020204" pitchFamily="34" charset="0"/>
                        </a:rPr>
                        <a:t>Dagmar</a:t>
                      </a:r>
                    </a:p>
                  </a:txBody>
                  <a:tcPr marL="7895" marR="7895" marT="7895" marB="0" anchor="b">
                    <a:lnL>
                      <a:noFill/>
                    </a:lnL>
                    <a:lnR>
                      <a:noFill/>
                    </a:lnR>
                    <a:lnT>
                      <a:noFill/>
                    </a:lnT>
                    <a:lnB>
                      <a:noFill/>
                    </a:lnB>
                    <a:solidFill>
                      <a:srgbClr val="FF0000"/>
                    </a:solidFill>
                  </a:tcPr>
                </a:tc>
                <a:tc>
                  <a:txBody>
                    <a:bodyPr/>
                    <a:lstStyle/>
                    <a:p>
                      <a:pPr algn="l" fontAlgn="b"/>
                      <a:r>
                        <a:rPr lang="cs-CZ" sz="1600" b="0" i="0" u="none" strike="noStrike" dirty="0">
                          <a:solidFill>
                            <a:srgbClr val="000000"/>
                          </a:solidFill>
                          <a:effectLst/>
                          <a:latin typeface="Aptos Narrow" panose="020B0004020202020204" pitchFamily="34" charset="0"/>
                        </a:rPr>
                        <a:t>José </a:t>
                      </a:r>
                      <a:r>
                        <a:rPr lang="cs-CZ" sz="1600" b="0" i="0" u="none" strike="noStrike" dirty="0" err="1">
                          <a:solidFill>
                            <a:srgbClr val="000000"/>
                          </a:solidFill>
                          <a:effectLst/>
                          <a:latin typeface="Aptos Narrow" panose="020B0004020202020204" pitchFamily="34" charset="0"/>
                        </a:rPr>
                        <a:t>Ignacio</a:t>
                      </a:r>
                      <a:r>
                        <a:rPr lang="cs-CZ" sz="1600" b="0" i="0" u="none" strike="noStrike" dirty="0">
                          <a:solidFill>
                            <a:srgbClr val="000000"/>
                          </a:solidFill>
                          <a:effectLst/>
                          <a:latin typeface="Aptos Narrow" panose="020B0004020202020204" pitchFamily="34" charset="0"/>
                        </a:rPr>
                        <a:t>*</a:t>
                      </a:r>
                    </a:p>
                  </a:txBody>
                  <a:tcPr marL="7895" marR="7895" marT="7895" marB="0" anchor="b">
                    <a:lnL>
                      <a:noFill/>
                    </a:lnL>
                    <a:lnR>
                      <a:noFill/>
                    </a:lnR>
                    <a:lnT>
                      <a:noFill/>
                    </a:lnT>
                    <a:lnB>
                      <a:noFill/>
                    </a:lnB>
                    <a:solidFill>
                      <a:srgbClr val="92D050"/>
                    </a:solidFill>
                  </a:tcPr>
                </a:tc>
                <a:tc>
                  <a:txBody>
                    <a:bodyPr/>
                    <a:lstStyle/>
                    <a:p>
                      <a:pPr algn="l" fontAlgn="b"/>
                      <a:endParaRPr lang="cs-CZ" sz="16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16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16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0" i="0" u="none" strike="noStrike">
                          <a:solidFill>
                            <a:srgbClr val="000000"/>
                          </a:solidFill>
                          <a:effectLst/>
                          <a:latin typeface="Aptos Narrow" panose="020B0004020202020204" pitchFamily="34" charset="0"/>
                        </a:rPr>
                        <a:t>Alejandro Ramón</a:t>
                      </a:r>
                    </a:p>
                  </a:txBody>
                  <a:tcPr marL="7895" marR="7895" marT="7895" marB="0" anchor="b">
                    <a:lnL>
                      <a:noFill/>
                    </a:lnL>
                    <a:lnR>
                      <a:noFill/>
                    </a:lnR>
                    <a:lnT>
                      <a:noFill/>
                    </a:lnT>
                    <a:lnB>
                      <a:noFill/>
                    </a:lnB>
                    <a:solidFill>
                      <a:srgbClr val="92D050"/>
                    </a:solidFill>
                  </a:tcPr>
                </a:tc>
                <a:tc>
                  <a:txBody>
                    <a:bodyPr/>
                    <a:lstStyle/>
                    <a:p>
                      <a:pPr algn="l" fontAlgn="b"/>
                      <a:r>
                        <a:rPr lang="cs-CZ" sz="1600" b="0" i="0" u="none" strike="noStrike">
                          <a:solidFill>
                            <a:srgbClr val="000000"/>
                          </a:solidFill>
                          <a:effectLst/>
                          <a:latin typeface="Aptos Narrow" panose="020B0004020202020204" pitchFamily="34" charset="0"/>
                        </a:rPr>
                        <a:t>José Antonio*</a:t>
                      </a:r>
                    </a:p>
                  </a:txBody>
                  <a:tcPr marL="7895" marR="7895" marT="7895" marB="0" anchor="b">
                    <a:lnL>
                      <a:noFill/>
                    </a:lnL>
                    <a:lnR>
                      <a:noFill/>
                    </a:lnR>
                    <a:lnT>
                      <a:noFill/>
                    </a:lnT>
                    <a:lnB>
                      <a:noFill/>
                    </a:lnB>
                    <a:solidFill>
                      <a:srgbClr val="92D050"/>
                    </a:solidFill>
                  </a:tcPr>
                </a:tc>
                <a:tc>
                  <a:txBody>
                    <a:bodyPr/>
                    <a:lstStyle/>
                    <a:p>
                      <a:pPr algn="l" fontAlgn="b"/>
                      <a:endParaRPr lang="cs-CZ" sz="1600" b="0"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r>
                        <a:rPr lang="cs-CZ" sz="1600" b="0" i="0" u="none" strike="noStrike" dirty="0">
                          <a:solidFill>
                            <a:srgbClr val="000000"/>
                          </a:solidFill>
                          <a:effectLst/>
                          <a:latin typeface="Aptos Narrow" panose="020B0004020202020204" pitchFamily="34" charset="0"/>
                        </a:rPr>
                        <a:t>Marine</a:t>
                      </a:r>
                    </a:p>
                  </a:txBody>
                  <a:tcPr marL="7895" marR="7895" marT="7895" marB="0" anchor="b">
                    <a:lnL>
                      <a:noFill/>
                    </a:lnL>
                    <a:lnR>
                      <a:noFill/>
                    </a:lnR>
                    <a:lnT>
                      <a:noFill/>
                    </a:lnT>
                    <a:lnB>
                      <a:noFill/>
                    </a:lnB>
                    <a:solidFill>
                      <a:srgbClr val="00B0F0"/>
                    </a:solidFill>
                  </a:tcPr>
                </a:tc>
                <a:extLst>
                  <a:ext uri="{0D108BD9-81ED-4DB2-BD59-A6C34878D82A}">
                    <a16:rowId xmlns:a16="http://schemas.microsoft.com/office/drawing/2014/main" val="471320369"/>
                  </a:ext>
                </a:extLst>
              </a:tr>
              <a:tr h="254630">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tc>
                  <a:txBody>
                    <a:bodyPr/>
                    <a:lstStyle/>
                    <a:p>
                      <a:pPr algn="l" fontAlgn="b"/>
                      <a:endParaRPr lang="cs-CZ" sz="900" b="0" i="0" u="none" strike="noStrike" dirty="0">
                        <a:solidFill>
                          <a:srgbClr val="000000"/>
                        </a:solidFill>
                        <a:effectLst/>
                        <a:latin typeface="Aptos Narrow" panose="020B0004020202020204" pitchFamily="34" charset="0"/>
                      </a:endParaRPr>
                    </a:p>
                  </a:txBody>
                  <a:tcPr marL="7895" marR="7895" marT="7895" marB="0" anchor="b">
                    <a:lnL>
                      <a:noFill/>
                    </a:lnL>
                    <a:lnR>
                      <a:noFill/>
                    </a:lnR>
                    <a:lnT>
                      <a:noFill/>
                    </a:lnT>
                    <a:lnB>
                      <a:noFill/>
                    </a:lnB>
                    <a:noFill/>
                  </a:tcPr>
                </a:tc>
                <a:extLst>
                  <a:ext uri="{0D108BD9-81ED-4DB2-BD59-A6C34878D82A}">
                    <a16:rowId xmlns:a16="http://schemas.microsoft.com/office/drawing/2014/main" val="3402606621"/>
                  </a:ext>
                </a:extLst>
              </a:tr>
            </a:tbl>
          </a:graphicData>
        </a:graphic>
      </p:graphicFrame>
      <p:sp>
        <p:nvSpPr>
          <p:cNvPr id="4" name="TextovéPole 3">
            <a:extLst>
              <a:ext uri="{FF2B5EF4-FFF2-40B4-BE49-F238E27FC236}">
                <a16:creationId xmlns:a16="http://schemas.microsoft.com/office/drawing/2014/main" id="{224839B5-BCB1-9588-4D49-04FEC6F95C9B}"/>
              </a:ext>
            </a:extLst>
          </p:cNvPr>
          <p:cNvSpPr txBox="1"/>
          <p:nvPr/>
        </p:nvSpPr>
        <p:spPr>
          <a:xfrm>
            <a:off x="3128723" y="437357"/>
            <a:ext cx="6097508" cy="584775"/>
          </a:xfrm>
          <a:prstGeom prst="rect">
            <a:avLst/>
          </a:prstGeom>
          <a:solidFill>
            <a:schemeClr val="bg2"/>
          </a:solidFill>
        </p:spPr>
        <p:txBody>
          <a:bodyPr wrap="square">
            <a:spAutoFit/>
          </a:bodyPr>
          <a:lstStyle/>
          <a:p>
            <a:r>
              <a:rPr lang="cs-CZ" sz="3200" b="1" dirty="0">
                <a:ln w="0"/>
                <a:effectLst>
                  <a:outerShdw blurRad="38100" dist="19050" dir="2700000" algn="tl" rotWithShape="0">
                    <a:schemeClr val="dk1">
                      <a:alpha val="40000"/>
                    </a:schemeClr>
                  </a:outerShdw>
                </a:effectLst>
              </a:rPr>
              <a:t>    </a:t>
            </a:r>
            <a:r>
              <a:rPr lang="cs-CZ" sz="3200" b="1" dirty="0" err="1">
                <a:ln w="0"/>
                <a:effectLst>
                  <a:outerShdw blurRad="38100" dist="19050" dir="2700000" algn="tl" rotWithShape="0">
                    <a:schemeClr val="dk1">
                      <a:alpha val="40000"/>
                    </a:schemeClr>
                  </a:outerShdw>
                </a:effectLst>
              </a:rPr>
              <a:t>Working</a:t>
            </a:r>
            <a:r>
              <a:rPr lang="cs-CZ" sz="3200" b="1" dirty="0">
                <a:ln w="0"/>
                <a:effectLst>
                  <a:outerShdw blurRad="38100" dist="19050" dir="2700000" algn="tl" rotWithShape="0">
                    <a:schemeClr val="dk1">
                      <a:alpha val="40000"/>
                    </a:schemeClr>
                  </a:outerShdw>
                </a:effectLst>
              </a:rPr>
              <a:t> </a:t>
            </a:r>
            <a:r>
              <a:rPr lang="cs-CZ" sz="3200" b="1" dirty="0" err="1">
                <a:ln w="0"/>
                <a:effectLst>
                  <a:outerShdw blurRad="38100" dist="19050" dir="2700000" algn="tl" rotWithShape="0">
                    <a:schemeClr val="dk1">
                      <a:alpha val="40000"/>
                    </a:schemeClr>
                  </a:outerShdw>
                </a:effectLst>
              </a:rPr>
              <a:t>groups</a:t>
            </a:r>
            <a:r>
              <a:rPr lang="cs-CZ" sz="3200" b="1" dirty="0">
                <a:ln w="0"/>
                <a:effectLst>
                  <a:outerShdw blurRad="38100" dist="19050" dir="2700000" algn="tl" rotWithShape="0">
                    <a:schemeClr val="dk1">
                      <a:alpha val="40000"/>
                    </a:schemeClr>
                  </a:outerShdw>
                </a:effectLst>
              </a:rPr>
              <a:t> </a:t>
            </a:r>
            <a:r>
              <a:rPr lang="cs-CZ" sz="3200" b="1" dirty="0" err="1">
                <a:ln w="0"/>
                <a:effectLst>
                  <a:outerShdw blurRad="38100" dist="19050" dir="2700000" algn="tl" rotWithShape="0">
                    <a:schemeClr val="dk1">
                      <a:alpha val="40000"/>
                    </a:schemeClr>
                  </a:outerShdw>
                </a:effectLst>
              </a:rPr>
              <a:t>of</a:t>
            </a:r>
            <a:r>
              <a:rPr lang="cs-CZ" sz="3200" b="1" dirty="0">
                <a:ln w="0"/>
                <a:effectLst>
                  <a:outerShdw blurRad="38100" dist="19050" dir="2700000" algn="tl" rotWithShape="0">
                    <a:schemeClr val="dk1">
                      <a:alpha val="40000"/>
                    </a:schemeClr>
                  </a:outerShdw>
                </a:effectLst>
              </a:rPr>
              <a:t> </a:t>
            </a:r>
            <a:r>
              <a:rPr lang="cs-CZ" sz="3200" b="1" dirty="0" err="1">
                <a:ln w="0"/>
                <a:effectLst>
                  <a:outerShdw blurRad="38100" dist="19050" dir="2700000" algn="tl" rotWithShape="0">
                    <a:schemeClr val="dk1">
                      <a:alpha val="40000"/>
                    </a:schemeClr>
                  </a:outerShdw>
                </a:effectLst>
              </a:rPr>
              <a:t>students</a:t>
            </a:r>
            <a:endParaRPr lang="cs-CZ" sz="3200" b="1" dirty="0">
              <a:ln w="0"/>
              <a:effectLst>
                <a:outerShdw blurRad="38100" dist="19050" dir="2700000" algn="tl" rotWithShape="0">
                  <a:schemeClr val="dk1">
                    <a:alpha val="40000"/>
                  </a:schemeClr>
                </a:outerShdw>
              </a:effectLst>
            </a:endParaRPr>
          </a:p>
        </p:txBody>
      </p:sp>
      <p:cxnSp>
        <p:nvCxnSpPr>
          <p:cNvPr id="8" name="Přímá spojnice 7">
            <a:extLst>
              <a:ext uri="{FF2B5EF4-FFF2-40B4-BE49-F238E27FC236}">
                <a16:creationId xmlns:a16="http://schemas.microsoft.com/office/drawing/2014/main" id="{8DEF53DB-E3B2-9931-254C-7EE3929EFEDA}"/>
              </a:ext>
            </a:extLst>
          </p:cNvPr>
          <p:cNvCxnSpPr/>
          <p:nvPr/>
        </p:nvCxnSpPr>
        <p:spPr>
          <a:xfrm>
            <a:off x="2951426" y="1566250"/>
            <a:ext cx="0" cy="3467477"/>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Přímá spojnice 9">
            <a:extLst>
              <a:ext uri="{FF2B5EF4-FFF2-40B4-BE49-F238E27FC236}">
                <a16:creationId xmlns:a16="http://schemas.microsoft.com/office/drawing/2014/main" id="{6FE3C16C-8A46-997B-33CE-4A1D84796750}"/>
              </a:ext>
            </a:extLst>
          </p:cNvPr>
          <p:cNvCxnSpPr/>
          <p:nvPr/>
        </p:nvCxnSpPr>
        <p:spPr>
          <a:xfrm>
            <a:off x="4155539" y="1566250"/>
            <a:ext cx="0" cy="288805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Přímá spojnice 11">
            <a:extLst>
              <a:ext uri="{FF2B5EF4-FFF2-40B4-BE49-F238E27FC236}">
                <a16:creationId xmlns:a16="http://schemas.microsoft.com/office/drawing/2014/main" id="{5F2945AF-83AD-ECAC-3191-FBC90B05AA02}"/>
              </a:ext>
            </a:extLst>
          </p:cNvPr>
          <p:cNvCxnSpPr/>
          <p:nvPr/>
        </p:nvCxnSpPr>
        <p:spPr>
          <a:xfrm>
            <a:off x="5359648" y="1566250"/>
            <a:ext cx="0" cy="2888055"/>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Přímá spojnice 13">
            <a:extLst>
              <a:ext uri="{FF2B5EF4-FFF2-40B4-BE49-F238E27FC236}">
                <a16:creationId xmlns:a16="http://schemas.microsoft.com/office/drawing/2014/main" id="{3B5C20E0-D0DF-537E-6C40-41364B04BA72}"/>
              </a:ext>
            </a:extLst>
          </p:cNvPr>
          <p:cNvCxnSpPr/>
          <p:nvPr/>
        </p:nvCxnSpPr>
        <p:spPr>
          <a:xfrm>
            <a:off x="6554707" y="1593409"/>
            <a:ext cx="0" cy="2824681"/>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Přímá spojnice 15">
            <a:extLst>
              <a:ext uri="{FF2B5EF4-FFF2-40B4-BE49-F238E27FC236}">
                <a16:creationId xmlns:a16="http://schemas.microsoft.com/office/drawing/2014/main" id="{3D03E2F6-18ED-EB10-9AED-AD23ED861CAA}"/>
              </a:ext>
            </a:extLst>
          </p:cNvPr>
          <p:cNvCxnSpPr/>
          <p:nvPr/>
        </p:nvCxnSpPr>
        <p:spPr>
          <a:xfrm>
            <a:off x="7740710" y="1593409"/>
            <a:ext cx="0" cy="344031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Přímá spojnice 19">
            <a:extLst>
              <a:ext uri="{FF2B5EF4-FFF2-40B4-BE49-F238E27FC236}">
                <a16:creationId xmlns:a16="http://schemas.microsoft.com/office/drawing/2014/main" id="{B9259D9A-8FC1-3D7D-86A0-08E402F78010}"/>
              </a:ext>
            </a:extLst>
          </p:cNvPr>
          <p:cNvCxnSpPr/>
          <p:nvPr/>
        </p:nvCxnSpPr>
        <p:spPr>
          <a:xfrm>
            <a:off x="8944818" y="1593409"/>
            <a:ext cx="0" cy="344031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Přímá spojnice 21">
            <a:extLst>
              <a:ext uri="{FF2B5EF4-FFF2-40B4-BE49-F238E27FC236}">
                <a16:creationId xmlns:a16="http://schemas.microsoft.com/office/drawing/2014/main" id="{710A9868-779C-24B9-4FD5-785934E4F032}"/>
              </a:ext>
            </a:extLst>
          </p:cNvPr>
          <p:cNvCxnSpPr/>
          <p:nvPr/>
        </p:nvCxnSpPr>
        <p:spPr>
          <a:xfrm>
            <a:off x="10148931" y="1588883"/>
            <a:ext cx="0" cy="34448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Přímá spojnice 25">
            <a:extLst>
              <a:ext uri="{FF2B5EF4-FFF2-40B4-BE49-F238E27FC236}">
                <a16:creationId xmlns:a16="http://schemas.microsoft.com/office/drawing/2014/main" id="{69DD05A7-A4C0-3C80-7B02-5B6E20FF27A8}"/>
              </a:ext>
            </a:extLst>
          </p:cNvPr>
          <p:cNvCxnSpPr/>
          <p:nvPr/>
        </p:nvCxnSpPr>
        <p:spPr>
          <a:xfrm>
            <a:off x="1765422" y="1588883"/>
            <a:ext cx="0" cy="34448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Přímá spojnice 27">
            <a:extLst>
              <a:ext uri="{FF2B5EF4-FFF2-40B4-BE49-F238E27FC236}">
                <a16:creationId xmlns:a16="http://schemas.microsoft.com/office/drawing/2014/main" id="{9A8FB4EA-2327-83EF-AFD1-685100B0C685}"/>
              </a:ext>
            </a:extLst>
          </p:cNvPr>
          <p:cNvCxnSpPr/>
          <p:nvPr/>
        </p:nvCxnSpPr>
        <p:spPr>
          <a:xfrm>
            <a:off x="1765422" y="2127558"/>
            <a:ext cx="950614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Přímá spojnice 29">
            <a:extLst>
              <a:ext uri="{FF2B5EF4-FFF2-40B4-BE49-F238E27FC236}">
                <a16:creationId xmlns:a16="http://schemas.microsoft.com/office/drawing/2014/main" id="{68646215-D8B7-4593-778A-1BDE998E9919}"/>
              </a:ext>
            </a:extLst>
          </p:cNvPr>
          <p:cNvCxnSpPr/>
          <p:nvPr/>
        </p:nvCxnSpPr>
        <p:spPr>
          <a:xfrm>
            <a:off x="11325882" y="1588883"/>
            <a:ext cx="0" cy="344484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6186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3D9C8B-A184-FCDE-F54A-E20762242427}"/>
              </a:ext>
            </a:extLst>
          </p:cNvPr>
          <p:cNvSpPr>
            <a:spLocks noGrp="1"/>
          </p:cNvSpPr>
          <p:nvPr>
            <p:ph type="title"/>
          </p:nvPr>
        </p:nvSpPr>
        <p:spPr>
          <a:solidFill>
            <a:srgbClr val="FFFF00"/>
          </a:solidFill>
          <a:ln>
            <a:solidFill>
              <a:srgbClr val="FFC000"/>
            </a:solidFill>
          </a:ln>
        </p:spPr>
        <p:txBody>
          <a:bodyPr/>
          <a:lstStyle/>
          <a:p>
            <a:r>
              <a:rPr lang="cs-CZ" b="1" dirty="0"/>
              <a:t>General </a:t>
            </a:r>
            <a:r>
              <a:rPr lang="cs-CZ" b="1" dirty="0" err="1"/>
              <a:t>information</a:t>
            </a:r>
            <a:r>
              <a:rPr lang="cs-CZ" b="1" dirty="0"/>
              <a:t> </a:t>
            </a:r>
            <a:r>
              <a:rPr lang="cs-CZ" b="1" dirty="0" err="1"/>
              <a:t>for</a:t>
            </a:r>
            <a:r>
              <a:rPr lang="cs-CZ" b="1" dirty="0"/>
              <a:t> </a:t>
            </a:r>
            <a:r>
              <a:rPr lang="cs-CZ" b="1" dirty="0" err="1"/>
              <a:t>group</a:t>
            </a:r>
            <a:r>
              <a:rPr lang="cs-CZ" b="1" dirty="0"/>
              <a:t> </a:t>
            </a:r>
            <a:r>
              <a:rPr lang="cs-CZ" b="1" dirty="0" err="1"/>
              <a:t>work</a:t>
            </a:r>
            <a:endParaRPr lang="cs-CZ" b="1" dirty="0"/>
          </a:p>
        </p:txBody>
      </p:sp>
      <p:sp>
        <p:nvSpPr>
          <p:cNvPr id="3" name="Zástupný obsah 2">
            <a:extLst>
              <a:ext uri="{FF2B5EF4-FFF2-40B4-BE49-F238E27FC236}">
                <a16:creationId xmlns:a16="http://schemas.microsoft.com/office/drawing/2014/main" id="{1CB9FAF5-80D3-56F6-EA3B-136871E804FC}"/>
              </a:ext>
            </a:extLst>
          </p:cNvPr>
          <p:cNvSpPr>
            <a:spLocks noGrp="1"/>
          </p:cNvSpPr>
          <p:nvPr>
            <p:ph idx="1"/>
          </p:nvPr>
        </p:nvSpPr>
        <p:spPr/>
        <p:txBody>
          <a:bodyPr>
            <a:normAutofit fontScale="92500" lnSpcReduction="10000"/>
          </a:bodyPr>
          <a:lstStyle/>
          <a:p>
            <a:r>
              <a:rPr lang="en-US" dirty="0"/>
              <a:t>each student is assigned to one group</a:t>
            </a:r>
          </a:p>
          <a:p>
            <a:r>
              <a:rPr lang="en-US" dirty="0"/>
              <a:t>each group has one supervisor</a:t>
            </a:r>
          </a:p>
          <a:p>
            <a:r>
              <a:rPr lang="en-US" dirty="0"/>
              <a:t>the supervisor is available to students (according to their needs) when solving tasks</a:t>
            </a:r>
          </a:p>
          <a:p>
            <a:r>
              <a:rPr lang="en-US" dirty="0"/>
              <a:t>each group works on one topic</a:t>
            </a:r>
          </a:p>
          <a:p>
            <a:r>
              <a:rPr lang="en-US" dirty="0"/>
              <a:t>form of work is literary research (review)</a:t>
            </a:r>
          </a:p>
          <a:p>
            <a:r>
              <a:rPr lang="en-US" dirty="0"/>
              <a:t>after processing the research, a group of students will prepare a presentation + blog article</a:t>
            </a:r>
          </a:p>
          <a:p>
            <a:r>
              <a:rPr lang="en-US" dirty="0"/>
              <a:t>on Friday, the group presents the result</a:t>
            </a:r>
            <a:r>
              <a:rPr lang="cs-CZ" dirty="0"/>
              <a:t>s</a:t>
            </a:r>
            <a:r>
              <a:rPr lang="en-US" dirty="0"/>
              <a:t> of their work (power point presentation)</a:t>
            </a:r>
            <a:endParaRPr lang="cs-CZ" dirty="0"/>
          </a:p>
        </p:txBody>
      </p:sp>
    </p:spTree>
    <p:extLst>
      <p:ext uri="{BB962C8B-B14F-4D97-AF65-F5344CB8AC3E}">
        <p14:creationId xmlns:p14="http://schemas.microsoft.com/office/powerpoint/2010/main" val="220125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49465-9486-7EFA-EA11-AB0CA480B443}"/>
              </a:ext>
            </a:extLst>
          </p:cNvPr>
          <p:cNvSpPr>
            <a:spLocks noGrp="1"/>
          </p:cNvSpPr>
          <p:nvPr>
            <p:ph type="title"/>
          </p:nvPr>
        </p:nvSpPr>
        <p:spPr>
          <a:solidFill>
            <a:srgbClr val="FFFF00"/>
          </a:solidFill>
        </p:spPr>
        <p:txBody>
          <a:bodyPr/>
          <a:lstStyle/>
          <a:p>
            <a:r>
              <a:rPr lang="en-US" b="1" dirty="0"/>
              <a:t>Procedure for processing the search</a:t>
            </a:r>
            <a:r>
              <a:rPr lang="cs-CZ" b="1" dirty="0"/>
              <a:t> (1)</a:t>
            </a:r>
          </a:p>
        </p:txBody>
      </p:sp>
      <p:sp>
        <p:nvSpPr>
          <p:cNvPr id="3" name="Zástupný obsah 2">
            <a:extLst>
              <a:ext uri="{FF2B5EF4-FFF2-40B4-BE49-F238E27FC236}">
                <a16:creationId xmlns:a16="http://schemas.microsoft.com/office/drawing/2014/main" id="{65F9C314-A221-73EB-21CD-91B4262FDD40}"/>
              </a:ext>
            </a:extLst>
          </p:cNvPr>
          <p:cNvSpPr>
            <a:spLocks noGrp="1"/>
          </p:cNvSpPr>
          <p:nvPr>
            <p:ph idx="1"/>
          </p:nvPr>
        </p:nvSpPr>
        <p:spPr/>
        <p:txBody>
          <a:bodyPr>
            <a:normAutofit/>
          </a:bodyPr>
          <a:lstStyle/>
          <a:p>
            <a:pPr marL="0" indent="0">
              <a:buNone/>
            </a:pPr>
            <a:r>
              <a:rPr lang="en-US" b="1" dirty="0"/>
              <a:t>1.</a:t>
            </a:r>
            <a:r>
              <a:rPr lang="cs-CZ" b="1" dirty="0"/>
              <a:t> </a:t>
            </a:r>
            <a:r>
              <a:rPr lang="en-US" b="1" dirty="0"/>
              <a:t>Understand the Topic and Define the Goal</a:t>
            </a:r>
          </a:p>
          <a:p>
            <a:pPr>
              <a:buFont typeface="Wingdings" panose="05000000000000000000" pitchFamily="2" charset="2"/>
              <a:buChar char="Ø"/>
            </a:pPr>
            <a:r>
              <a:rPr lang="cs-CZ" dirty="0"/>
              <a:t> </a:t>
            </a:r>
            <a:r>
              <a:rPr lang="en-US" dirty="0"/>
              <a:t>Clearly define the question or problem you're aiming to answer. This will help focus your research on relevant sources.</a:t>
            </a:r>
            <a:endParaRPr lang="cs-CZ" dirty="0"/>
          </a:p>
          <a:p>
            <a:pPr>
              <a:buFont typeface="Wingdings" panose="05000000000000000000" pitchFamily="2" charset="2"/>
              <a:buChar char="Ø"/>
            </a:pPr>
            <a:endParaRPr lang="en-US" dirty="0"/>
          </a:p>
          <a:p>
            <a:pPr marL="0" indent="0">
              <a:buNone/>
            </a:pPr>
            <a:r>
              <a:rPr lang="en-US" b="1" dirty="0"/>
              <a:t>2.</a:t>
            </a:r>
            <a:r>
              <a:rPr lang="cs-CZ" b="1" dirty="0"/>
              <a:t> </a:t>
            </a:r>
            <a:r>
              <a:rPr lang="en-US" b="1" dirty="0"/>
              <a:t>Search for Relevant Sources</a:t>
            </a:r>
          </a:p>
          <a:p>
            <a:pPr>
              <a:buFont typeface="Wingdings" panose="05000000000000000000" pitchFamily="2" charset="2"/>
              <a:buChar char="Ø"/>
            </a:pPr>
            <a:r>
              <a:rPr lang="cs-CZ" dirty="0"/>
              <a:t> </a:t>
            </a:r>
            <a:r>
              <a:rPr lang="en-US" dirty="0"/>
              <a:t>Define your keywords</a:t>
            </a:r>
          </a:p>
          <a:p>
            <a:pPr>
              <a:buFont typeface="Wingdings" panose="05000000000000000000" pitchFamily="2" charset="2"/>
              <a:buChar char="Ø"/>
            </a:pPr>
            <a:r>
              <a:rPr lang="cs-CZ" dirty="0"/>
              <a:t> </a:t>
            </a:r>
            <a:r>
              <a:rPr lang="en-US" dirty="0"/>
              <a:t>Focus on sources that are current, credible, and directly related to your topic and which correspond to the established criteria.</a:t>
            </a:r>
          </a:p>
          <a:p>
            <a:endParaRPr lang="cs-CZ" dirty="0"/>
          </a:p>
        </p:txBody>
      </p:sp>
    </p:spTree>
    <p:extLst>
      <p:ext uri="{BB962C8B-B14F-4D97-AF65-F5344CB8AC3E}">
        <p14:creationId xmlns:p14="http://schemas.microsoft.com/office/powerpoint/2010/main" val="3084469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06A04-68EA-CAB7-9248-612EC9322E2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63FE2D4-328B-ED58-5649-9EECA1EF9117}"/>
              </a:ext>
            </a:extLst>
          </p:cNvPr>
          <p:cNvSpPr>
            <a:spLocks noGrp="1"/>
          </p:cNvSpPr>
          <p:nvPr>
            <p:ph type="title"/>
          </p:nvPr>
        </p:nvSpPr>
        <p:spPr>
          <a:solidFill>
            <a:srgbClr val="FFFF00"/>
          </a:solidFill>
        </p:spPr>
        <p:txBody>
          <a:bodyPr/>
          <a:lstStyle/>
          <a:p>
            <a:r>
              <a:rPr lang="en-US" b="1" dirty="0"/>
              <a:t>Procedure for processing the search</a:t>
            </a:r>
            <a:r>
              <a:rPr lang="cs-CZ" b="1" dirty="0"/>
              <a:t> (2)</a:t>
            </a:r>
          </a:p>
        </p:txBody>
      </p:sp>
      <p:sp>
        <p:nvSpPr>
          <p:cNvPr id="3" name="Zástupný obsah 2">
            <a:extLst>
              <a:ext uri="{FF2B5EF4-FFF2-40B4-BE49-F238E27FC236}">
                <a16:creationId xmlns:a16="http://schemas.microsoft.com/office/drawing/2014/main" id="{911AC3E5-75E3-6025-52CD-3C665960A8AF}"/>
              </a:ext>
            </a:extLst>
          </p:cNvPr>
          <p:cNvSpPr>
            <a:spLocks noGrp="1"/>
          </p:cNvSpPr>
          <p:nvPr>
            <p:ph idx="1"/>
          </p:nvPr>
        </p:nvSpPr>
        <p:spPr/>
        <p:txBody>
          <a:bodyPr>
            <a:normAutofit fontScale="92500" lnSpcReduction="10000"/>
          </a:bodyPr>
          <a:lstStyle/>
          <a:p>
            <a:pPr marL="0" indent="0">
              <a:buNone/>
            </a:pPr>
            <a:r>
              <a:rPr lang="en-US" b="1" dirty="0"/>
              <a:t>3.</a:t>
            </a:r>
            <a:r>
              <a:rPr lang="cs-CZ" b="1" dirty="0"/>
              <a:t> </a:t>
            </a:r>
            <a:r>
              <a:rPr lang="en-US" b="1" dirty="0"/>
              <a:t>Sort and Select Sources</a:t>
            </a:r>
          </a:p>
          <a:p>
            <a:pPr>
              <a:buFont typeface="Wingdings" panose="05000000000000000000" pitchFamily="2" charset="2"/>
              <a:buChar char="Ø"/>
            </a:pPr>
            <a:r>
              <a:rPr lang="cs-CZ" dirty="0"/>
              <a:t> </a:t>
            </a:r>
            <a:r>
              <a:rPr lang="en-US" dirty="0"/>
              <a:t>Read abstracts or introductions to quickly determine if the source is relevant to your question.</a:t>
            </a:r>
          </a:p>
          <a:p>
            <a:pPr>
              <a:buFont typeface="Wingdings" panose="05000000000000000000" pitchFamily="2" charset="2"/>
              <a:buChar char="Ø"/>
            </a:pPr>
            <a:r>
              <a:rPr lang="cs-CZ" dirty="0"/>
              <a:t> </a:t>
            </a:r>
            <a:r>
              <a:rPr lang="en-US" dirty="0"/>
              <a:t>Choose only those sources that directly contribute to answering your question.</a:t>
            </a:r>
          </a:p>
          <a:p>
            <a:pPr marL="0" indent="0">
              <a:buNone/>
            </a:pPr>
            <a:endParaRPr lang="cs-CZ" b="1" dirty="0"/>
          </a:p>
          <a:p>
            <a:pPr marL="0" indent="0">
              <a:buNone/>
            </a:pPr>
            <a:r>
              <a:rPr lang="en-US" b="1" dirty="0"/>
              <a:t>4.</a:t>
            </a:r>
            <a:r>
              <a:rPr lang="cs-CZ" b="1" dirty="0"/>
              <a:t> </a:t>
            </a:r>
            <a:r>
              <a:rPr lang="en-US" b="1" dirty="0"/>
              <a:t>Analyze and Summarize Information</a:t>
            </a:r>
          </a:p>
          <a:p>
            <a:pPr>
              <a:buFont typeface="Wingdings" panose="05000000000000000000" pitchFamily="2" charset="2"/>
              <a:buChar char="Ø"/>
            </a:pPr>
            <a:r>
              <a:rPr lang="cs-CZ" dirty="0"/>
              <a:t> </a:t>
            </a:r>
            <a:r>
              <a:rPr lang="en-US" dirty="0"/>
              <a:t>Summarize the main ideas and arguments from the selected sources.</a:t>
            </a:r>
          </a:p>
          <a:p>
            <a:pPr>
              <a:buFont typeface="Wingdings" panose="05000000000000000000" pitchFamily="2" charset="2"/>
              <a:buChar char="Ø"/>
            </a:pPr>
            <a:r>
              <a:rPr lang="cs-CZ" dirty="0"/>
              <a:t> </a:t>
            </a:r>
            <a:r>
              <a:rPr lang="en-US" dirty="0"/>
              <a:t>Compare how different sources address your question—whether their perspectives align or differ.</a:t>
            </a:r>
          </a:p>
          <a:p>
            <a:pPr marL="0" indent="0">
              <a:buNone/>
            </a:pPr>
            <a:endParaRPr lang="cs-CZ" dirty="0"/>
          </a:p>
        </p:txBody>
      </p:sp>
    </p:spTree>
    <p:extLst>
      <p:ext uri="{BB962C8B-B14F-4D97-AF65-F5344CB8AC3E}">
        <p14:creationId xmlns:p14="http://schemas.microsoft.com/office/powerpoint/2010/main" val="3208395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80220-9BB4-58C6-6A34-AA088D90F5C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F7B4A96-1995-F647-F0C2-47E718CE2F10}"/>
              </a:ext>
            </a:extLst>
          </p:cNvPr>
          <p:cNvSpPr>
            <a:spLocks noGrp="1"/>
          </p:cNvSpPr>
          <p:nvPr>
            <p:ph type="title"/>
          </p:nvPr>
        </p:nvSpPr>
        <p:spPr>
          <a:solidFill>
            <a:srgbClr val="FFFF00"/>
          </a:solidFill>
        </p:spPr>
        <p:txBody>
          <a:bodyPr/>
          <a:lstStyle/>
          <a:p>
            <a:r>
              <a:rPr lang="en-US" b="1" dirty="0"/>
              <a:t>Procedure for processing the search</a:t>
            </a:r>
            <a:r>
              <a:rPr lang="cs-CZ" b="1" dirty="0"/>
              <a:t> (3)</a:t>
            </a:r>
          </a:p>
        </p:txBody>
      </p:sp>
      <p:sp>
        <p:nvSpPr>
          <p:cNvPr id="3" name="Zástupný obsah 2">
            <a:extLst>
              <a:ext uri="{FF2B5EF4-FFF2-40B4-BE49-F238E27FC236}">
                <a16:creationId xmlns:a16="http://schemas.microsoft.com/office/drawing/2014/main" id="{A531A1B9-EBEC-F1EF-BE7E-EF768F23655D}"/>
              </a:ext>
            </a:extLst>
          </p:cNvPr>
          <p:cNvSpPr>
            <a:spLocks noGrp="1"/>
          </p:cNvSpPr>
          <p:nvPr>
            <p:ph idx="1"/>
          </p:nvPr>
        </p:nvSpPr>
        <p:spPr/>
        <p:txBody>
          <a:bodyPr>
            <a:normAutofit fontScale="85000" lnSpcReduction="20000"/>
          </a:bodyPr>
          <a:lstStyle/>
          <a:p>
            <a:pPr marL="0" indent="0">
              <a:buNone/>
            </a:pPr>
            <a:r>
              <a:rPr lang="en-US" b="1" dirty="0"/>
              <a:t>5.</a:t>
            </a:r>
            <a:r>
              <a:rPr lang="cs-CZ" b="1" dirty="0"/>
              <a:t> </a:t>
            </a:r>
            <a:r>
              <a:rPr lang="en-US" b="1" dirty="0"/>
              <a:t>Create a Structure for Your Review</a:t>
            </a:r>
          </a:p>
          <a:p>
            <a:pPr>
              <a:buFont typeface="Wingdings" panose="05000000000000000000" pitchFamily="2" charset="2"/>
              <a:buChar char="Ø"/>
            </a:pPr>
            <a:r>
              <a:rPr lang="en-US" dirty="0"/>
              <a:t>Divide the review into clear sections: introduction, main body (summaries of each source), and conclusion.</a:t>
            </a:r>
          </a:p>
          <a:p>
            <a:pPr>
              <a:buFont typeface="Wingdings" panose="05000000000000000000" pitchFamily="2" charset="2"/>
              <a:buChar char="Ø"/>
            </a:pPr>
            <a:r>
              <a:rPr lang="en-US" dirty="0"/>
              <a:t>Include a flow diagram to visually represent the main process of your research, such as how you filtered sources, identified key themes, or analyzed the data. This can help clarify the logic or flow of your work.</a:t>
            </a:r>
          </a:p>
          <a:p>
            <a:pPr>
              <a:buFont typeface="Wingdings" panose="05000000000000000000" pitchFamily="2" charset="2"/>
              <a:buChar char="Ø"/>
            </a:pPr>
            <a:r>
              <a:rPr lang="en-US" dirty="0"/>
              <a:t>Highlight the conclusions you’ve drawn from your research and whether you’ve answered your main question.</a:t>
            </a:r>
          </a:p>
          <a:p>
            <a:pPr marL="0" indent="0">
              <a:buNone/>
            </a:pPr>
            <a:endParaRPr lang="cs-CZ" b="1" dirty="0"/>
          </a:p>
          <a:p>
            <a:pPr marL="0" indent="0">
              <a:buNone/>
            </a:pPr>
            <a:r>
              <a:rPr lang="en-US" b="1" dirty="0"/>
              <a:t>6.</a:t>
            </a:r>
            <a:r>
              <a:rPr lang="cs-CZ" b="1" dirty="0"/>
              <a:t> </a:t>
            </a:r>
            <a:r>
              <a:rPr lang="en-US" b="1" dirty="0"/>
              <a:t>Citations and Bibliography</a:t>
            </a:r>
          </a:p>
          <a:p>
            <a:pPr>
              <a:buFont typeface="Wingdings" panose="05000000000000000000" pitchFamily="2" charset="2"/>
              <a:buChar char="Ø"/>
            </a:pPr>
            <a:r>
              <a:rPr lang="cs-CZ" dirty="0"/>
              <a:t> </a:t>
            </a:r>
            <a:r>
              <a:rPr lang="en-US" dirty="0"/>
              <a:t>Be sure to correctly cite all the sources you’ve used, following the required citation style (e.g., APA, ISO, …).</a:t>
            </a:r>
          </a:p>
          <a:p>
            <a:pPr>
              <a:buFont typeface="Wingdings" panose="05000000000000000000" pitchFamily="2" charset="2"/>
              <a:buChar char="Ø"/>
            </a:pPr>
            <a:r>
              <a:rPr lang="cs-CZ" dirty="0"/>
              <a:t> </a:t>
            </a:r>
            <a:r>
              <a:rPr lang="en-US" dirty="0"/>
              <a:t>Include a full bibliography at the end of your review.</a:t>
            </a:r>
          </a:p>
          <a:p>
            <a:pPr marL="0" indent="0">
              <a:buNone/>
            </a:pPr>
            <a:endParaRPr lang="cs-CZ" dirty="0"/>
          </a:p>
        </p:txBody>
      </p:sp>
    </p:spTree>
    <p:extLst>
      <p:ext uri="{BB962C8B-B14F-4D97-AF65-F5344CB8AC3E}">
        <p14:creationId xmlns:p14="http://schemas.microsoft.com/office/powerpoint/2010/main" val="1296939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AFFC2-B00B-D563-5EF1-9610F86F744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7E5689B-2971-0439-25E4-3BB3771B17E8}"/>
              </a:ext>
            </a:extLst>
          </p:cNvPr>
          <p:cNvSpPr>
            <a:spLocks noGrp="1"/>
          </p:cNvSpPr>
          <p:nvPr>
            <p:ph type="title"/>
          </p:nvPr>
        </p:nvSpPr>
        <p:spPr>
          <a:solidFill>
            <a:srgbClr val="FFFF00"/>
          </a:solidFill>
        </p:spPr>
        <p:txBody>
          <a:bodyPr/>
          <a:lstStyle/>
          <a:p>
            <a:r>
              <a:rPr lang="en-US" b="1" dirty="0"/>
              <a:t>Procedure for processing the search</a:t>
            </a:r>
            <a:r>
              <a:rPr lang="cs-CZ" b="1" dirty="0"/>
              <a:t> (4)</a:t>
            </a:r>
          </a:p>
        </p:txBody>
      </p:sp>
      <p:sp>
        <p:nvSpPr>
          <p:cNvPr id="3" name="Zástupný obsah 2">
            <a:extLst>
              <a:ext uri="{FF2B5EF4-FFF2-40B4-BE49-F238E27FC236}">
                <a16:creationId xmlns:a16="http://schemas.microsoft.com/office/drawing/2014/main" id="{CD37165B-ECBC-AA54-5DB3-E92DEC93F5D8}"/>
              </a:ext>
            </a:extLst>
          </p:cNvPr>
          <p:cNvSpPr>
            <a:spLocks noGrp="1"/>
          </p:cNvSpPr>
          <p:nvPr>
            <p:ph idx="1"/>
          </p:nvPr>
        </p:nvSpPr>
        <p:spPr/>
        <p:txBody>
          <a:bodyPr>
            <a:normAutofit fontScale="85000" lnSpcReduction="20000"/>
          </a:bodyPr>
          <a:lstStyle/>
          <a:p>
            <a:pPr marL="0" indent="0">
              <a:buNone/>
            </a:pPr>
            <a:r>
              <a:rPr lang="en-US" b="1" dirty="0"/>
              <a:t>5.</a:t>
            </a:r>
            <a:r>
              <a:rPr lang="cs-CZ" b="1" dirty="0"/>
              <a:t> </a:t>
            </a:r>
            <a:r>
              <a:rPr lang="en-US" b="1" dirty="0"/>
              <a:t>Create a Structure for Your Review</a:t>
            </a:r>
          </a:p>
          <a:p>
            <a:pPr>
              <a:buFont typeface="Wingdings" panose="05000000000000000000" pitchFamily="2" charset="2"/>
              <a:buChar char="Ø"/>
            </a:pPr>
            <a:r>
              <a:rPr lang="en-US" dirty="0"/>
              <a:t>Divide the review into clear sections: introduction, main body (summaries of each source), </a:t>
            </a:r>
            <a:r>
              <a:rPr lang="cs-CZ" dirty="0" err="1"/>
              <a:t>results</a:t>
            </a:r>
            <a:r>
              <a:rPr lang="cs-CZ" dirty="0"/>
              <a:t> </a:t>
            </a:r>
            <a:r>
              <a:rPr lang="en-US" dirty="0"/>
              <a:t>and conclusion.</a:t>
            </a:r>
          </a:p>
          <a:p>
            <a:pPr>
              <a:buFont typeface="Wingdings" panose="05000000000000000000" pitchFamily="2" charset="2"/>
              <a:buChar char="Ø"/>
            </a:pPr>
            <a:r>
              <a:rPr lang="en-US" dirty="0"/>
              <a:t>Include a flow diagram to visually represent the main process of your research, such as how you filtered sources, identified key themes, or analyzed the data. This can help clarify the logic or flow of your work.</a:t>
            </a:r>
          </a:p>
          <a:p>
            <a:pPr>
              <a:buFont typeface="Wingdings" panose="05000000000000000000" pitchFamily="2" charset="2"/>
              <a:buChar char="Ø"/>
            </a:pPr>
            <a:r>
              <a:rPr lang="en-US" dirty="0"/>
              <a:t>Highlight the conclusions you’ve drawn from your research and whether you’ve answered your main question.</a:t>
            </a:r>
          </a:p>
          <a:p>
            <a:pPr marL="0" indent="0">
              <a:buNone/>
            </a:pPr>
            <a:endParaRPr lang="cs-CZ" b="1" dirty="0"/>
          </a:p>
          <a:p>
            <a:pPr marL="0" indent="0">
              <a:buNone/>
            </a:pPr>
            <a:r>
              <a:rPr lang="en-US" b="1" dirty="0"/>
              <a:t>6.</a:t>
            </a:r>
            <a:r>
              <a:rPr lang="cs-CZ" b="1" dirty="0"/>
              <a:t> </a:t>
            </a:r>
            <a:r>
              <a:rPr lang="en-US" b="1" dirty="0"/>
              <a:t>Citations and Bibliography</a:t>
            </a:r>
          </a:p>
          <a:p>
            <a:pPr>
              <a:buFont typeface="Wingdings" panose="05000000000000000000" pitchFamily="2" charset="2"/>
              <a:buChar char="Ø"/>
            </a:pPr>
            <a:r>
              <a:rPr lang="cs-CZ" dirty="0"/>
              <a:t> </a:t>
            </a:r>
            <a:r>
              <a:rPr lang="en-US" dirty="0"/>
              <a:t>Be sure to correctly cite all the sources you’ve used, following the required citation style (e.g., APA, ISO, …).</a:t>
            </a:r>
          </a:p>
          <a:p>
            <a:pPr>
              <a:buFont typeface="Wingdings" panose="05000000000000000000" pitchFamily="2" charset="2"/>
              <a:buChar char="Ø"/>
            </a:pPr>
            <a:r>
              <a:rPr lang="cs-CZ" dirty="0"/>
              <a:t> </a:t>
            </a:r>
            <a:r>
              <a:rPr lang="en-US" dirty="0"/>
              <a:t>Include a full bibliography at the end of your review.</a:t>
            </a:r>
          </a:p>
          <a:p>
            <a:pPr marL="0" indent="0">
              <a:buNone/>
            </a:pPr>
            <a:endParaRPr lang="cs-CZ" dirty="0"/>
          </a:p>
        </p:txBody>
      </p:sp>
    </p:spTree>
    <p:extLst>
      <p:ext uri="{BB962C8B-B14F-4D97-AF65-F5344CB8AC3E}">
        <p14:creationId xmlns:p14="http://schemas.microsoft.com/office/powerpoint/2010/main" val="4186902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90894A-97B9-5E3C-F607-8F42929E46B1}"/>
              </a:ext>
            </a:extLst>
          </p:cNvPr>
          <p:cNvSpPr>
            <a:spLocks noGrp="1"/>
          </p:cNvSpPr>
          <p:nvPr>
            <p:ph type="title"/>
          </p:nvPr>
        </p:nvSpPr>
        <p:spPr>
          <a:solidFill>
            <a:schemeClr val="accent2">
              <a:lumMod val="20000"/>
              <a:lumOff val="80000"/>
            </a:schemeClr>
          </a:solidFill>
        </p:spPr>
        <p:txBody>
          <a:bodyPr/>
          <a:lstStyle/>
          <a:p>
            <a:r>
              <a:rPr lang="cs-CZ" b="1" dirty="0"/>
              <a:t>P</a:t>
            </a:r>
            <a:r>
              <a:rPr lang="en-US" b="1" dirty="0" err="1"/>
              <a:t>resentation</a:t>
            </a:r>
            <a:r>
              <a:rPr lang="en-US" b="1" dirty="0"/>
              <a:t> of group work results</a:t>
            </a:r>
            <a:endParaRPr lang="cs-CZ" b="1" dirty="0"/>
          </a:p>
        </p:txBody>
      </p:sp>
      <p:sp>
        <p:nvSpPr>
          <p:cNvPr id="3" name="Zástupný obsah 2">
            <a:extLst>
              <a:ext uri="{FF2B5EF4-FFF2-40B4-BE49-F238E27FC236}">
                <a16:creationId xmlns:a16="http://schemas.microsoft.com/office/drawing/2014/main" id="{E1F825C8-182F-23FE-9AB0-B98CB7926A65}"/>
              </a:ext>
            </a:extLst>
          </p:cNvPr>
          <p:cNvSpPr>
            <a:spLocks noGrp="1"/>
          </p:cNvSpPr>
          <p:nvPr>
            <p:ph idx="1"/>
          </p:nvPr>
        </p:nvSpPr>
        <p:spPr/>
        <p:txBody>
          <a:bodyPr>
            <a:normAutofit fontScale="92500" lnSpcReduction="10000"/>
          </a:bodyPr>
          <a:lstStyle/>
          <a:p>
            <a:pPr marL="0" indent="0">
              <a:buNone/>
            </a:pPr>
            <a:r>
              <a:rPr lang="cs-CZ" dirty="0" err="1"/>
              <a:t>Each</a:t>
            </a:r>
            <a:r>
              <a:rPr lang="cs-CZ" dirty="0"/>
              <a:t> </a:t>
            </a:r>
            <a:r>
              <a:rPr lang="en-US" dirty="0"/>
              <a:t>group prepares a presentation together</a:t>
            </a:r>
          </a:p>
          <a:p>
            <a:pPr marL="0" indent="0">
              <a:buNone/>
            </a:pPr>
            <a:r>
              <a:rPr lang="cs-CZ" dirty="0"/>
              <a:t>O</a:t>
            </a:r>
            <a:r>
              <a:rPr lang="en-US" dirty="0"/>
              <a:t>n Friday the whole group will present the results of their work</a:t>
            </a:r>
            <a:r>
              <a:rPr lang="cs-CZ" dirty="0"/>
              <a:t> – ca 15-20 </a:t>
            </a:r>
            <a:r>
              <a:rPr lang="cs-CZ" dirty="0" err="1"/>
              <a:t>minutes</a:t>
            </a:r>
            <a:endParaRPr lang="en-US" dirty="0"/>
          </a:p>
          <a:p>
            <a:r>
              <a:rPr lang="en-US" dirty="0"/>
              <a:t>a presentation prepared in power point or another system</a:t>
            </a:r>
          </a:p>
          <a:p>
            <a:r>
              <a:rPr lang="en-US" dirty="0"/>
              <a:t>the presentation will include the following</a:t>
            </a:r>
          </a:p>
          <a:p>
            <a:pPr lvl="1"/>
            <a:r>
              <a:rPr lang="en-US" dirty="0"/>
              <a:t>work goals</a:t>
            </a:r>
          </a:p>
          <a:p>
            <a:pPr lvl="1"/>
            <a:r>
              <a:rPr lang="en-US" dirty="0"/>
              <a:t>research question</a:t>
            </a:r>
          </a:p>
          <a:p>
            <a:pPr lvl="1"/>
            <a:r>
              <a:rPr lang="en-US" dirty="0"/>
              <a:t>solution procedure (methodology)</a:t>
            </a:r>
          </a:p>
          <a:p>
            <a:pPr lvl="1"/>
            <a:r>
              <a:rPr lang="en-US" dirty="0"/>
              <a:t>results</a:t>
            </a:r>
          </a:p>
          <a:p>
            <a:pPr lvl="2"/>
            <a:r>
              <a:rPr lang="en-US" dirty="0"/>
              <a:t>flow diagram</a:t>
            </a:r>
          </a:p>
          <a:p>
            <a:pPr lvl="2"/>
            <a:r>
              <a:rPr lang="en-US" dirty="0"/>
              <a:t>summary of studies included in the research (table)</a:t>
            </a:r>
          </a:p>
          <a:p>
            <a:pPr lvl="1"/>
            <a:r>
              <a:rPr lang="en-US" dirty="0"/>
              <a:t>conclusion</a:t>
            </a:r>
            <a:endParaRPr lang="cs-CZ" dirty="0"/>
          </a:p>
        </p:txBody>
      </p:sp>
    </p:spTree>
    <p:extLst>
      <p:ext uri="{BB962C8B-B14F-4D97-AF65-F5344CB8AC3E}">
        <p14:creationId xmlns:p14="http://schemas.microsoft.com/office/powerpoint/2010/main" val="3866109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3EDA64-8FE6-6E82-6C4F-EBF0723991F8}"/>
              </a:ext>
            </a:extLst>
          </p:cNvPr>
          <p:cNvSpPr>
            <a:spLocks noGrp="1"/>
          </p:cNvSpPr>
          <p:nvPr>
            <p:ph type="title"/>
          </p:nvPr>
        </p:nvSpPr>
        <p:spPr>
          <a:solidFill>
            <a:schemeClr val="accent2">
              <a:lumMod val="20000"/>
              <a:lumOff val="80000"/>
            </a:schemeClr>
          </a:solidFill>
        </p:spPr>
        <p:txBody>
          <a:bodyPr/>
          <a:lstStyle/>
          <a:p>
            <a:r>
              <a:rPr lang="cs-CZ" b="1" dirty="0"/>
              <a:t>Blog </a:t>
            </a:r>
            <a:r>
              <a:rPr lang="cs-CZ" b="1" dirty="0" err="1"/>
              <a:t>article</a:t>
            </a:r>
            <a:endParaRPr lang="cs-CZ" b="1" dirty="0"/>
          </a:p>
        </p:txBody>
      </p:sp>
      <p:sp>
        <p:nvSpPr>
          <p:cNvPr id="3" name="Zástupný obsah 2">
            <a:extLst>
              <a:ext uri="{FF2B5EF4-FFF2-40B4-BE49-F238E27FC236}">
                <a16:creationId xmlns:a16="http://schemas.microsoft.com/office/drawing/2014/main" id="{744BB498-B23F-2435-2F99-88CF0C2C508E}"/>
              </a:ext>
            </a:extLst>
          </p:cNvPr>
          <p:cNvSpPr>
            <a:spLocks noGrp="1"/>
          </p:cNvSpPr>
          <p:nvPr>
            <p:ph idx="1"/>
          </p:nvPr>
        </p:nvSpPr>
        <p:spPr/>
        <p:txBody>
          <a:bodyPr>
            <a:normAutofit fontScale="92500" lnSpcReduction="10000"/>
          </a:bodyPr>
          <a:lstStyle/>
          <a:p>
            <a:r>
              <a:rPr lang="en-US" dirty="0"/>
              <a:t>conducted research - literary research will be processed in the form of a so-called blog article</a:t>
            </a:r>
            <a:endParaRPr lang="cs-CZ" dirty="0"/>
          </a:p>
          <a:p>
            <a:r>
              <a:rPr lang="en-US" dirty="0"/>
              <a:t>each group will process the article</a:t>
            </a:r>
          </a:p>
          <a:p>
            <a:r>
              <a:rPr lang="en-US" dirty="0"/>
              <a:t>the article will have this structure</a:t>
            </a:r>
          </a:p>
          <a:p>
            <a:pPr lvl="1"/>
            <a:r>
              <a:rPr lang="cs-CZ" dirty="0" err="1"/>
              <a:t>title</a:t>
            </a:r>
            <a:endParaRPr lang="en-US" dirty="0"/>
          </a:p>
          <a:p>
            <a:pPr lvl="1"/>
            <a:r>
              <a:rPr lang="cs-CZ" dirty="0"/>
              <a:t>a</a:t>
            </a:r>
            <a:r>
              <a:rPr lang="en-US" dirty="0" err="1"/>
              <a:t>uthors</a:t>
            </a:r>
            <a:r>
              <a:rPr lang="cs-CZ" dirty="0"/>
              <a:t>+ </a:t>
            </a:r>
            <a:r>
              <a:rPr lang="cs-CZ" dirty="0" err="1"/>
              <a:t>institution</a:t>
            </a:r>
            <a:endParaRPr lang="en-US" dirty="0"/>
          </a:p>
          <a:p>
            <a:pPr lvl="1"/>
            <a:r>
              <a:rPr lang="en-US" dirty="0"/>
              <a:t>introduction</a:t>
            </a:r>
          </a:p>
          <a:p>
            <a:pPr lvl="1"/>
            <a:r>
              <a:rPr lang="en-US" dirty="0"/>
              <a:t>methodical procedure</a:t>
            </a:r>
          </a:p>
          <a:p>
            <a:pPr lvl="1"/>
            <a:r>
              <a:rPr lang="en-US" dirty="0"/>
              <a:t>results</a:t>
            </a:r>
          </a:p>
          <a:p>
            <a:pPr lvl="1"/>
            <a:r>
              <a:rPr lang="en-US" dirty="0"/>
              <a:t>discussion</a:t>
            </a:r>
          </a:p>
          <a:p>
            <a:pPr lvl="1"/>
            <a:r>
              <a:rPr lang="cs-CZ" dirty="0"/>
              <a:t>c</a:t>
            </a:r>
            <a:r>
              <a:rPr lang="en-US" dirty="0" err="1"/>
              <a:t>onclusion</a:t>
            </a:r>
            <a:endParaRPr lang="cs-CZ" dirty="0"/>
          </a:p>
          <a:p>
            <a:pPr lvl="1"/>
            <a:r>
              <a:rPr lang="cs-CZ" dirty="0" err="1"/>
              <a:t>references</a:t>
            </a:r>
            <a:endParaRPr lang="en-US" dirty="0"/>
          </a:p>
          <a:p>
            <a:endParaRPr lang="cs-CZ" dirty="0"/>
          </a:p>
        </p:txBody>
      </p:sp>
    </p:spTree>
    <p:extLst>
      <p:ext uri="{BB962C8B-B14F-4D97-AF65-F5344CB8AC3E}">
        <p14:creationId xmlns:p14="http://schemas.microsoft.com/office/powerpoint/2010/main" val="1613806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17AB62-0E57-0778-380E-1A6988212634}"/>
              </a:ext>
            </a:extLst>
          </p:cNvPr>
          <p:cNvSpPr>
            <a:spLocks noGrp="1"/>
          </p:cNvSpPr>
          <p:nvPr>
            <p:ph type="title"/>
          </p:nvPr>
        </p:nvSpPr>
        <p:spPr>
          <a:solidFill>
            <a:schemeClr val="accent2">
              <a:lumMod val="20000"/>
              <a:lumOff val="80000"/>
            </a:schemeClr>
          </a:solidFill>
        </p:spPr>
        <p:txBody>
          <a:bodyPr/>
          <a:lstStyle/>
          <a:p>
            <a:r>
              <a:rPr lang="cs-CZ" b="1" dirty="0"/>
              <a:t>Blog </a:t>
            </a:r>
            <a:r>
              <a:rPr lang="cs-CZ" b="1" dirty="0" err="1"/>
              <a:t>article</a:t>
            </a:r>
            <a:r>
              <a:rPr lang="cs-CZ" b="1" dirty="0"/>
              <a:t> - </a:t>
            </a:r>
            <a:r>
              <a:rPr lang="cs-CZ" b="1" dirty="0" err="1"/>
              <a:t>structure</a:t>
            </a:r>
            <a:endParaRPr lang="cs-CZ" b="1" dirty="0"/>
          </a:p>
        </p:txBody>
      </p:sp>
      <p:sp>
        <p:nvSpPr>
          <p:cNvPr id="3" name="Zástupný obsah 2">
            <a:extLst>
              <a:ext uri="{FF2B5EF4-FFF2-40B4-BE49-F238E27FC236}">
                <a16:creationId xmlns:a16="http://schemas.microsoft.com/office/drawing/2014/main" id="{6B59B5F0-0432-90CC-BE05-4BF1DFC2C447}"/>
              </a:ext>
            </a:extLst>
          </p:cNvPr>
          <p:cNvSpPr>
            <a:spLocks noGrp="1"/>
          </p:cNvSpPr>
          <p:nvPr>
            <p:ph idx="1"/>
          </p:nvPr>
        </p:nvSpPr>
        <p:spPr/>
        <p:txBody>
          <a:bodyPr>
            <a:normAutofit lnSpcReduction="10000"/>
          </a:bodyPr>
          <a:lstStyle/>
          <a:p>
            <a:r>
              <a:rPr lang="en-US" dirty="0"/>
              <a:t>Title</a:t>
            </a:r>
            <a:endParaRPr lang="cs-CZ" dirty="0"/>
          </a:p>
          <a:p>
            <a:pPr marL="457200" lvl="1" indent="0">
              <a:buNone/>
            </a:pPr>
            <a:endParaRPr lang="cs-CZ" dirty="0"/>
          </a:p>
          <a:p>
            <a:r>
              <a:rPr lang="en-US" dirty="0"/>
              <a:t>Introduction</a:t>
            </a:r>
            <a:endParaRPr lang="cs-CZ" dirty="0"/>
          </a:p>
          <a:p>
            <a:pPr lvl="1"/>
            <a:r>
              <a:rPr lang="cs-CZ" dirty="0"/>
              <a:t>t</a:t>
            </a:r>
            <a:r>
              <a:rPr lang="en-US" dirty="0"/>
              <a:t>he opening paragraph that introduces the subject matter and hooks the reader's attention</a:t>
            </a:r>
            <a:endParaRPr lang="cs-CZ" dirty="0"/>
          </a:p>
          <a:p>
            <a:r>
              <a:rPr lang="en-US" dirty="0"/>
              <a:t>Body</a:t>
            </a:r>
            <a:endParaRPr lang="cs-CZ" dirty="0"/>
          </a:p>
          <a:p>
            <a:pPr lvl="1"/>
            <a:r>
              <a:rPr lang="cs-CZ" dirty="0"/>
              <a:t>t</a:t>
            </a:r>
            <a:r>
              <a:rPr lang="en-US" dirty="0"/>
              <a:t>he main content that elaborates on the topic, </a:t>
            </a:r>
            <a:r>
              <a:rPr lang="cs-CZ" dirty="0" err="1"/>
              <a:t>can</a:t>
            </a:r>
            <a:r>
              <a:rPr lang="cs-CZ" dirty="0"/>
              <a:t> </a:t>
            </a:r>
            <a:r>
              <a:rPr lang="cs-CZ" dirty="0" err="1"/>
              <a:t>be</a:t>
            </a:r>
            <a:r>
              <a:rPr lang="en-US" dirty="0"/>
              <a:t> broken into subheadings, paragraphs, bullet points, or lists for easier readability</a:t>
            </a:r>
            <a:endParaRPr lang="cs-CZ" dirty="0"/>
          </a:p>
          <a:p>
            <a:r>
              <a:rPr lang="en-US" dirty="0"/>
              <a:t>Conclusion</a:t>
            </a:r>
            <a:endParaRPr lang="cs-CZ" dirty="0"/>
          </a:p>
          <a:p>
            <a:pPr lvl="1"/>
            <a:r>
              <a:rPr lang="cs-CZ" dirty="0"/>
              <a:t>a</a:t>
            </a:r>
            <a:r>
              <a:rPr lang="en-US" dirty="0"/>
              <a:t> wrap-up or call to action that summarizes the key points or invites the reader to comment, share, or take further action</a:t>
            </a:r>
            <a:endParaRPr lang="cs-CZ" dirty="0"/>
          </a:p>
        </p:txBody>
      </p:sp>
    </p:spTree>
    <p:extLst>
      <p:ext uri="{BB962C8B-B14F-4D97-AF65-F5344CB8AC3E}">
        <p14:creationId xmlns:p14="http://schemas.microsoft.com/office/powerpoint/2010/main" val="3349393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5B243B-B67E-7749-7367-263AA5CBC5A5}"/>
              </a:ext>
            </a:extLst>
          </p:cNvPr>
          <p:cNvSpPr>
            <a:spLocks noGrp="1"/>
          </p:cNvSpPr>
          <p:nvPr>
            <p:ph type="title"/>
          </p:nvPr>
        </p:nvSpPr>
        <p:spPr>
          <a:xfrm>
            <a:off x="799965" y="365125"/>
            <a:ext cx="10515600" cy="1325563"/>
          </a:xfrm>
        </p:spPr>
        <p:txBody>
          <a:bodyPr/>
          <a:lstStyle/>
          <a:p>
            <a:r>
              <a:rPr lang="cs-CZ" dirty="0"/>
              <a:t>WELCOME to Prague</a:t>
            </a:r>
            <a:br>
              <a:rPr lang="cs-CZ" dirty="0"/>
            </a:br>
            <a:endParaRPr lang="cs-CZ" dirty="0"/>
          </a:p>
        </p:txBody>
      </p:sp>
      <p:pic>
        <p:nvPicPr>
          <p:cNvPr id="7" name="Obrázek 6" descr="Obsah obrázku venku, obloha, voda, mrak&#10;&#10;Popis byl vytvořen automaticky">
            <a:extLst>
              <a:ext uri="{FF2B5EF4-FFF2-40B4-BE49-F238E27FC236}">
                <a16:creationId xmlns:a16="http://schemas.microsoft.com/office/drawing/2014/main" id="{1DFDC855-F0E8-9C0A-6BCD-9CEBC2932E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786" y="101600"/>
            <a:ext cx="6453141" cy="4839855"/>
          </a:xfrm>
          <a:prstGeom prst="rect">
            <a:avLst/>
          </a:prstGeom>
        </p:spPr>
      </p:pic>
      <p:pic>
        <p:nvPicPr>
          <p:cNvPr id="10" name="Zástupný obsah 9">
            <a:extLst>
              <a:ext uri="{FF2B5EF4-FFF2-40B4-BE49-F238E27FC236}">
                <a16:creationId xmlns:a16="http://schemas.microsoft.com/office/drawing/2014/main" id="{0521AE6F-C8F5-EBD6-6B42-9F88204E16DA}"/>
              </a:ext>
            </a:extLst>
          </p:cNvPr>
          <p:cNvPicPr>
            <a:picLocks noGrp="1" noChangeAspect="1"/>
          </p:cNvPicPr>
          <p:nvPr>
            <p:ph idx="1"/>
          </p:nvPr>
        </p:nvPicPr>
        <p:blipFill>
          <a:blip r:embed="rId3"/>
          <a:stretch>
            <a:fillRect/>
          </a:stretch>
        </p:blipFill>
        <p:spPr>
          <a:xfrm>
            <a:off x="5793051" y="2956333"/>
            <a:ext cx="5296035" cy="3970244"/>
          </a:xfrm>
          <a:prstGeom prst="rect">
            <a:avLst/>
          </a:prstGeom>
        </p:spPr>
      </p:pic>
      <p:sp>
        <p:nvSpPr>
          <p:cNvPr id="4" name="TextovéPole 3">
            <a:extLst>
              <a:ext uri="{FF2B5EF4-FFF2-40B4-BE49-F238E27FC236}">
                <a16:creationId xmlns:a16="http://schemas.microsoft.com/office/drawing/2014/main" id="{3A051E8D-6EBD-0384-7EBB-EA803292476E}"/>
              </a:ext>
            </a:extLst>
          </p:cNvPr>
          <p:cNvSpPr txBox="1"/>
          <p:nvPr/>
        </p:nvSpPr>
        <p:spPr>
          <a:xfrm>
            <a:off x="7104888" y="365125"/>
            <a:ext cx="4882896" cy="1015663"/>
          </a:xfrm>
          <a:prstGeom prst="rect">
            <a:avLst/>
          </a:prstGeom>
          <a:solidFill>
            <a:schemeClr val="tx2">
              <a:lumMod val="10000"/>
              <a:lumOff val="90000"/>
            </a:schemeClr>
          </a:solidFill>
          <a:ln>
            <a:solidFill>
              <a:schemeClr val="tx2">
                <a:lumMod val="25000"/>
                <a:lumOff val="75000"/>
              </a:schemeClr>
            </a:solidFill>
          </a:ln>
        </p:spPr>
        <p:txBody>
          <a:bodyPr wrap="square">
            <a:spAutoFit/>
          </a:bodyPr>
          <a:lstStyle/>
          <a:p>
            <a:pPr algn="ctr"/>
            <a:r>
              <a:rPr lang="cs-CZ" sz="3600" b="1" dirty="0"/>
              <a:t>WELCOME to Prague</a:t>
            </a:r>
          </a:p>
          <a:p>
            <a:pPr algn="ctr"/>
            <a:r>
              <a:rPr lang="en-US" sz="2400" b="1" dirty="0"/>
              <a:t>the capital of the Czech Republic</a:t>
            </a:r>
            <a:r>
              <a:rPr lang="cs-CZ" sz="2400" b="1" dirty="0"/>
              <a:t>  </a:t>
            </a:r>
          </a:p>
        </p:txBody>
      </p:sp>
    </p:spTree>
    <p:extLst>
      <p:ext uri="{BB962C8B-B14F-4D97-AF65-F5344CB8AC3E}">
        <p14:creationId xmlns:p14="http://schemas.microsoft.com/office/powerpoint/2010/main" val="4046739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2062D516-A000-573C-7B26-F17CA528E5BF}"/>
              </a:ext>
            </a:extLst>
          </p:cNvPr>
          <p:cNvGraphicFramePr>
            <a:graphicFrameLocks noGrp="1"/>
          </p:cNvGraphicFramePr>
          <p:nvPr>
            <p:extLst>
              <p:ext uri="{D42A27DB-BD31-4B8C-83A1-F6EECF244321}">
                <p14:modId xmlns:p14="http://schemas.microsoft.com/office/powerpoint/2010/main" val="1499387215"/>
              </p:ext>
            </p:extLst>
          </p:nvPr>
        </p:nvGraphicFramePr>
        <p:xfrm>
          <a:off x="1149790" y="1006900"/>
          <a:ext cx="9141875" cy="4528265"/>
        </p:xfrm>
        <a:graphic>
          <a:graphicData uri="http://schemas.openxmlformats.org/drawingml/2006/table">
            <a:tbl>
              <a:tblPr firstRow="1" firstCol="1" bandRow="1">
                <a:tableStyleId>{5C22544A-7EE6-4342-B048-85BDC9FD1C3A}</a:tableStyleId>
              </a:tblPr>
              <a:tblGrid>
                <a:gridCol w="1707844">
                  <a:extLst>
                    <a:ext uri="{9D8B030D-6E8A-4147-A177-3AD203B41FA5}">
                      <a16:colId xmlns:a16="http://schemas.microsoft.com/office/drawing/2014/main" val="3185673811"/>
                    </a:ext>
                  </a:extLst>
                </a:gridCol>
                <a:gridCol w="7434031">
                  <a:extLst>
                    <a:ext uri="{9D8B030D-6E8A-4147-A177-3AD203B41FA5}">
                      <a16:colId xmlns:a16="http://schemas.microsoft.com/office/drawing/2014/main" val="2110228818"/>
                    </a:ext>
                  </a:extLst>
                </a:gridCol>
              </a:tblGrid>
              <a:tr h="379727">
                <a:tc>
                  <a:txBody>
                    <a:bodyPr/>
                    <a:lstStyle/>
                    <a:p>
                      <a:pPr>
                        <a:lnSpc>
                          <a:spcPct val="107000"/>
                        </a:lnSpc>
                        <a:spcAft>
                          <a:spcPts val="800"/>
                        </a:spcAft>
                      </a:pPr>
                      <a:r>
                        <a:rPr lang="en-US" sz="1100">
                          <a:effectLst/>
                        </a:rPr>
                        <a:t>08.30 - 09.00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100" dirty="0">
                          <a:effectLst/>
                        </a:rPr>
                        <a:t>Students’ group time:</a:t>
                      </a:r>
                      <a:r>
                        <a:rPr lang="en-US" sz="1100" kern="100" dirty="0">
                          <a:effectLst/>
                        </a:rPr>
                        <a:t> Brainstorming from the </a:t>
                      </a:r>
                      <a:r>
                        <a:rPr lang="en-US" sz="1100" dirty="0">
                          <a:effectLst/>
                        </a:rPr>
                        <a:t>group work</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46341"/>
                  </a:ext>
                </a:extLst>
              </a:tr>
              <a:tr h="1104863">
                <a:tc>
                  <a:txBody>
                    <a:bodyPr/>
                    <a:lstStyle/>
                    <a:p>
                      <a:pPr>
                        <a:lnSpc>
                          <a:spcPct val="107000"/>
                        </a:lnSpc>
                        <a:spcAft>
                          <a:spcPts val="800"/>
                        </a:spcAft>
                      </a:pPr>
                      <a:r>
                        <a:rPr lang="en-US" sz="1100" dirty="0">
                          <a:effectLst/>
                        </a:rPr>
                        <a:t>09.00 - 10.30</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1400" kern="100" dirty="0">
                          <a:effectLst/>
                        </a:rPr>
                        <a:t>Keynote speaker: Adrien Pallot (France): Critical reading, know how to identify a study plan when reading, apply methodological quality scales (</a:t>
                      </a:r>
                      <a:r>
                        <a:rPr lang="en-US" sz="1400" kern="100" dirty="0" err="1">
                          <a:effectLst/>
                        </a:rPr>
                        <a:t>PEDro</a:t>
                      </a:r>
                      <a:r>
                        <a:rPr lang="en-US" sz="1400" kern="100" dirty="0">
                          <a:effectLst/>
                        </a:rPr>
                        <a:t>, AMSTAR-2, .)</a:t>
                      </a: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0032257"/>
                  </a:ext>
                </a:extLst>
              </a:tr>
              <a:tr h="773823">
                <a:tc>
                  <a:txBody>
                    <a:bodyPr/>
                    <a:lstStyle/>
                    <a:p>
                      <a:pPr>
                        <a:lnSpc>
                          <a:spcPct val="107000"/>
                        </a:lnSpc>
                        <a:spcAft>
                          <a:spcPts val="800"/>
                        </a:spcAft>
                      </a:pPr>
                      <a:r>
                        <a:rPr lang="en-US" sz="1100">
                          <a:effectLst/>
                        </a:rPr>
                        <a:t>10.30 - 12.00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Lorena Canosa </a:t>
                      </a:r>
                      <a:r>
                        <a:rPr lang="en-US" sz="1400" dirty="0" err="1">
                          <a:effectLst/>
                        </a:rPr>
                        <a:t>Carro</a:t>
                      </a:r>
                      <a:r>
                        <a:rPr lang="en-US" sz="1400" dirty="0">
                          <a:effectLst/>
                        </a:rPr>
                        <a:t> (Spain): What to do when there's no evidence / The use of ultrasound imaging in physiotherapy: Is it EBP?</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1478878"/>
                  </a:ext>
                </a:extLst>
              </a:tr>
              <a:tr h="379727">
                <a:tc>
                  <a:txBody>
                    <a:bodyPr/>
                    <a:lstStyle/>
                    <a:p>
                      <a:pPr>
                        <a:lnSpc>
                          <a:spcPct val="107000"/>
                        </a:lnSpc>
                        <a:spcAft>
                          <a:spcPts val="800"/>
                        </a:spcAft>
                      </a:pPr>
                      <a:r>
                        <a:rPr lang="en-US" sz="1100">
                          <a:effectLst/>
                        </a:rPr>
                        <a:t>12.00 - 13.00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lunch (self funded)</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7481513"/>
                  </a:ext>
                </a:extLst>
              </a:tr>
              <a:tr h="736575">
                <a:tc>
                  <a:txBody>
                    <a:bodyPr/>
                    <a:lstStyle/>
                    <a:p>
                      <a:pPr>
                        <a:lnSpc>
                          <a:spcPct val="107000"/>
                        </a:lnSpc>
                        <a:spcAft>
                          <a:spcPts val="800"/>
                        </a:spcAft>
                      </a:pPr>
                      <a:r>
                        <a:rPr lang="en-US" sz="1100">
                          <a:effectLst/>
                        </a:rPr>
                        <a:t>13.00 - 14.00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i-FI" sz="1400" kern="100" dirty="0">
                          <a:effectLst/>
                        </a:rPr>
                        <a:t>Keynote speaker Montserrat Fernández Pereira  (Spain):  Evidence-based physiotherapy in spinal cord injury: an interdisciplinary approach</a:t>
                      </a: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990802"/>
                  </a:ext>
                </a:extLst>
              </a:tr>
              <a:tr h="773823">
                <a:tc>
                  <a:txBody>
                    <a:bodyPr/>
                    <a:lstStyle/>
                    <a:p>
                      <a:pPr>
                        <a:lnSpc>
                          <a:spcPct val="107000"/>
                        </a:lnSpc>
                        <a:spcAft>
                          <a:spcPts val="800"/>
                        </a:spcAft>
                      </a:pPr>
                      <a:r>
                        <a:rPr lang="en-US" sz="1100">
                          <a:effectLst/>
                        </a:rPr>
                        <a:t>14.00 - 15.00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Iva </a:t>
                      </a:r>
                      <a:r>
                        <a:rPr lang="en-US" sz="1400" dirty="0" err="1">
                          <a:effectLst/>
                        </a:rPr>
                        <a:t>Vlačilová</a:t>
                      </a:r>
                      <a:r>
                        <a:rPr lang="en-US" sz="1400" dirty="0">
                          <a:effectLst/>
                        </a:rPr>
                        <a:t> (Czech Rep.): Sports aerobics - Functional condition of the arch of the foot</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0550736"/>
                  </a:ext>
                </a:extLst>
              </a:tr>
              <a:tr h="379727">
                <a:tc>
                  <a:txBody>
                    <a:bodyPr/>
                    <a:lstStyle/>
                    <a:p>
                      <a:pPr>
                        <a:lnSpc>
                          <a:spcPct val="107000"/>
                        </a:lnSpc>
                        <a:spcAft>
                          <a:spcPts val="800"/>
                        </a:spcAft>
                      </a:pPr>
                      <a:r>
                        <a:rPr lang="en-US" sz="1100">
                          <a:effectLst/>
                        </a:rPr>
                        <a:t>15.00 - 16.00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Students’ groupwork</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6302330"/>
                  </a:ext>
                </a:extLst>
              </a:tr>
            </a:tbl>
          </a:graphicData>
        </a:graphic>
      </p:graphicFrame>
      <p:sp>
        <p:nvSpPr>
          <p:cNvPr id="3" name="Rectangle 1">
            <a:extLst>
              <a:ext uri="{FF2B5EF4-FFF2-40B4-BE49-F238E27FC236}">
                <a16:creationId xmlns:a16="http://schemas.microsoft.com/office/drawing/2014/main" id="{3752FFAB-FD69-1288-F860-DDCBAD827769}"/>
              </a:ext>
            </a:extLst>
          </p:cNvPr>
          <p:cNvSpPr>
            <a:spLocks noChangeArrowheads="1"/>
          </p:cNvSpPr>
          <p:nvPr/>
        </p:nvSpPr>
        <p:spPr bwMode="auto">
          <a:xfrm>
            <a:off x="1158849" y="173590"/>
            <a:ext cx="4272462" cy="738664"/>
          </a:xfrm>
          <a:prstGeom prst="rect">
            <a:avLst/>
          </a:prstGeom>
          <a:solidFill>
            <a:schemeClr val="tx2">
              <a:lumMod val="10000"/>
              <a:lumOff val="9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Tuesday 22 October </a:t>
            </a:r>
            <a:r>
              <a:rPr kumimoji="0" lang="en-US" altLang="cs-CZ"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Room U10</a:t>
            </a:r>
            <a:endParaRPr kumimoji="0" lang="cs-CZ" altLang="cs-CZ"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
        <p:nvSpPr>
          <p:cNvPr id="5" name="TextovéPole 4">
            <a:extLst>
              <a:ext uri="{FF2B5EF4-FFF2-40B4-BE49-F238E27FC236}">
                <a16:creationId xmlns:a16="http://schemas.microsoft.com/office/drawing/2014/main" id="{22D17880-3583-4E0E-D5A3-CC3A302B4A3E}"/>
              </a:ext>
            </a:extLst>
          </p:cNvPr>
          <p:cNvSpPr txBox="1"/>
          <p:nvPr/>
        </p:nvSpPr>
        <p:spPr>
          <a:xfrm>
            <a:off x="72428" y="5712740"/>
            <a:ext cx="12050162" cy="1210861"/>
          </a:xfrm>
          <a:prstGeom prst="rect">
            <a:avLst/>
          </a:prstGeom>
          <a:noFill/>
          <a:ln>
            <a:solidFill>
              <a:schemeClr val="tx2">
                <a:lumMod val="75000"/>
                <a:lumOff val="25000"/>
              </a:schemeClr>
            </a:solidFill>
          </a:ln>
        </p:spPr>
        <p:txBody>
          <a:bodyPr wrap="square">
            <a:spAutoFit/>
          </a:bodyPr>
          <a:lstStyle/>
          <a:p>
            <a:r>
              <a:rPr lang="en-US" b="1" dirty="0"/>
              <a:t>Evening </a:t>
            </a:r>
            <a:r>
              <a:rPr lang="en-US" b="1" dirty="0" err="1"/>
              <a:t>programme</a:t>
            </a:r>
            <a:endParaRPr lang="cs-CZ" b="1" dirty="0"/>
          </a:p>
          <a:p>
            <a:pPr marL="285750" indent="-285750">
              <a:buFontTx/>
              <a:buChar char="-"/>
            </a:pPr>
            <a:r>
              <a:rPr lang="en-US" dirty="0"/>
              <a:t>from 5 p.m. visit with a tour of the historical buildings of the Parliament of the Czech </a:t>
            </a:r>
            <a:r>
              <a:rPr lang="en-US" dirty="0" err="1"/>
              <a:t>Republi</a:t>
            </a:r>
            <a:r>
              <a:rPr lang="cs-CZ" dirty="0"/>
              <a:t>c</a:t>
            </a:r>
          </a:p>
          <a:p>
            <a:pPr marL="285750" indent="-285750">
              <a:buFontTx/>
              <a:buChar char="-"/>
            </a:pPr>
            <a:r>
              <a:rPr lang="en-US" dirty="0"/>
              <a:t>18:00 joint dinner in a typical Czech restaurant (invited by Charles University), after dinner a walking tour of the historic center of old Prague</a:t>
            </a:r>
            <a:endParaRPr lang="cs-CZ" dirty="0"/>
          </a:p>
        </p:txBody>
      </p:sp>
    </p:spTree>
    <p:extLst>
      <p:ext uri="{BB962C8B-B14F-4D97-AF65-F5344CB8AC3E}">
        <p14:creationId xmlns:p14="http://schemas.microsoft.com/office/powerpoint/2010/main" val="1143937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a:extLst>
              <a:ext uri="{FF2B5EF4-FFF2-40B4-BE49-F238E27FC236}">
                <a16:creationId xmlns:a16="http://schemas.microsoft.com/office/drawing/2014/main" id="{67A6C947-2C63-388C-9A93-DDA13A4F6389}"/>
              </a:ext>
            </a:extLst>
          </p:cNvPr>
          <p:cNvGraphicFramePr>
            <a:graphicFrameLocks noGrp="1"/>
          </p:cNvGraphicFramePr>
          <p:nvPr>
            <p:extLst>
              <p:ext uri="{D42A27DB-BD31-4B8C-83A1-F6EECF244321}">
                <p14:modId xmlns:p14="http://schemas.microsoft.com/office/powerpoint/2010/main" val="1235783735"/>
              </p:ext>
            </p:extLst>
          </p:nvPr>
        </p:nvGraphicFramePr>
        <p:xfrm>
          <a:off x="1274619" y="979055"/>
          <a:ext cx="8709136" cy="4824589"/>
        </p:xfrm>
        <a:graphic>
          <a:graphicData uri="http://schemas.openxmlformats.org/drawingml/2006/table">
            <a:tbl>
              <a:tblPr firstRow="1" firstCol="1" bandRow="1">
                <a:tableStyleId>{5C22544A-7EE6-4342-B048-85BDC9FD1C3A}</a:tableStyleId>
              </a:tblPr>
              <a:tblGrid>
                <a:gridCol w="1686232">
                  <a:extLst>
                    <a:ext uri="{9D8B030D-6E8A-4147-A177-3AD203B41FA5}">
                      <a16:colId xmlns:a16="http://schemas.microsoft.com/office/drawing/2014/main" val="163283863"/>
                    </a:ext>
                  </a:extLst>
                </a:gridCol>
                <a:gridCol w="7022904">
                  <a:extLst>
                    <a:ext uri="{9D8B030D-6E8A-4147-A177-3AD203B41FA5}">
                      <a16:colId xmlns:a16="http://schemas.microsoft.com/office/drawing/2014/main" val="2987632728"/>
                    </a:ext>
                  </a:extLst>
                </a:gridCol>
              </a:tblGrid>
              <a:tr h="232738">
                <a:tc>
                  <a:txBody>
                    <a:bodyPr/>
                    <a:lstStyle/>
                    <a:p>
                      <a:pPr>
                        <a:lnSpc>
                          <a:spcPct val="107000"/>
                        </a:lnSpc>
                        <a:spcAft>
                          <a:spcPts val="800"/>
                        </a:spcAft>
                      </a:pPr>
                      <a:r>
                        <a:rPr lang="en-US" sz="1100">
                          <a:effectLst/>
                        </a:rPr>
                        <a:t>08.30 - 09.00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100">
                          <a:effectLst/>
                        </a:rPr>
                        <a:t>Students’ group time: Bring new ideas to the group work.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5375481"/>
                  </a:ext>
                </a:extLst>
              </a:tr>
              <a:tr h="611089">
                <a:tc>
                  <a:txBody>
                    <a:bodyPr/>
                    <a:lstStyle/>
                    <a:p>
                      <a:pPr>
                        <a:lnSpc>
                          <a:spcPct val="107000"/>
                        </a:lnSpc>
                        <a:spcAft>
                          <a:spcPts val="800"/>
                        </a:spcAft>
                      </a:pPr>
                      <a:r>
                        <a:rPr lang="en-US" sz="1100">
                          <a:effectLst/>
                        </a:rPr>
                        <a:t>09.00 - 10.00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Marja Äijö (</a:t>
                      </a:r>
                      <a:r>
                        <a:rPr lang="en-US" sz="1400" dirty="0" err="1">
                          <a:effectLst/>
                        </a:rPr>
                        <a:t>Finnland</a:t>
                      </a:r>
                      <a:r>
                        <a:rPr lang="en-US" sz="1400" dirty="0">
                          <a:effectLst/>
                        </a:rPr>
                        <a:t>): EBP and Nordic Walking. </a:t>
                      </a:r>
                      <a:endParaRPr lang="cs-CZ" sz="1400" dirty="0">
                        <a:effectLst/>
                      </a:endParaRPr>
                    </a:p>
                    <a:p>
                      <a:pPr>
                        <a:lnSpc>
                          <a:spcPct val="107000"/>
                        </a:lnSpc>
                        <a:spcAft>
                          <a:spcPts val="800"/>
                        </a:spcAft>
                      </a:pPr>
                      <a:r>
                        <a:rPr lang="en-US" sz="1400" dirty="0">
                          <a:effectLst/>
                        </a:rPr>
                        <a:t>Older adult's home-based rehabilitation – what is the evidence?</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2122472"/>
                  </a:ext>
                </a:extLst>
              </a:tr>
              <a:tr h="1850880">
                <a:tc>
                  <a:txBody>
                    <a:bodyPr/>
                    <a:lstStyle/>
                    <a:p>
                      <a:pPr>
                        <a:lnSpc>
                          <a:spcPct val="107000"/>
                        </a:lnSpc>
                        <a:spcAft>
                          <a:spcPts val="800"/>
                        </a:spcAft>
                      </a:pPr>
                      <a:r>
                        <a:rPr lang="en-US" sz="1100" dirty="0">
                          <a:effectLst/>
                        </a:rPr>
                        <a:t>10.00 - 11.00</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speakers: </a:t>
                      </a:r>
                      <a:endParaRPr lang="cs-CZ" sz="1400" dirty="0">
                        <a:effectLst/>
                      </a:endParaRPr>
                    </a:p>
                    <a:p>
                      <a:pPr>
                        <a:lnSpc>
                          <a:spcPct val="107000"/>
                        </a:lnSpc>
                        <a:spcAft>
                          <a:spcPts val="800"/>
                        </a:spcAft>
                      </a:pPr>
                      <a:r>
                        <a:rPr lang="en-US" sz="1400" dirty="0">
                          <a:effectLst/>
                        </a:rPr>
                        <a:t>Dagmar Pavlů: </a:t>
                      </a:r>
                      <a:r>
                        <a:rPr lang="en-US" sz="1400" dirty="0" err="1">
                          <a:effectLst/>
                        </a:rPr>
                        <a:t>Flossband</a:t>
                      </a:r>
                      <a:r>
                        <a:rPr lang="en-US" sz="1400" dirty="0">
                          <a:effectLst/>
                        </a:rPr>
                        <a:t> application and EBP</a:t>
                      </a:r>
                      <a:endParaRPr lang="cs-CZ" sz="1400" dirty="0">
                        <a:effectLst/>
                      </a:endParaRPr>
                    </a:p>
                    <a:p>
                      <a:pPr>
                        <a:lnSpc>
                          <a:spcPct val="107000"/>
                        </a:lnSpc>
                        <a:spcAft>
                          <a:spcPts val="800"/>
                        </a:spcAft>
                      </a:pPr>
                      <a:r>
                        <a:rPr lang="en-US" sz="1400" dirty="0">
                          <a:effectLst/>
                        </a:rPr>
                        <a:t>Pavlína </a:t>
                      </a:r>
                      <a:r>
                        <a:rPr lang="en-US" sz="1400" dirty="0" err="1">
                          <a:effectLst/>
                        </a:rPr>
                        <a:t>Hušková</a:t>
                      </a:r>
                      <a:r>
                        <a:rPr lang="en-US" sz="1400" dirty="0">
                          <a:effectLst/>
                        </a:rPr>
                        <a:t>: Quality of life of patients with scoliosis after special spine surgery</a:t>
                      </a:r>
                      <a:endParaRPr lang="cs-CZ" sz="1400" dirty="0">
                        <a:effectLst/>
                      </a:endParaRPr>
                    </a:p>
                    <a:p>
                      <a:pPr>
                        <a:lnSpc>
                          <a:spcPct val="107000"/>
                        </a:lnSpc>
                        <a:spcAft>
                          <a:spcPts val="800"/>
                        </a:spcAft>
                      </a:pPr>
                      <a:r>
                        <a:rPr lang="en-US" sz="1400" dirty="0">
                          <a:effectLst/>
                        </a:rPr>
                        <a:t>Klára Novotová: Evaluation of selected functional parameters in the elderly population</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3562270"/>
                  </a:ext>
                </a:extLst>
              </a:tr>
              <a:tr h="474286">
                <a:tc>
                  <a:txBody>
                    <a:bodyPr/>
                    <a:lstStyle/>
                    <a:p>
                      <a:pPr>
                        <a:lnSpc>
                          <a:spcPct val="107000"/>
                        </a:lnSpc>
                        <a:spcAft>
                          <a:spcPts val="800"/>
                        </a:spcAft>
                      </a:pPr>
                      <a:r>
                        <a:rPr lang="en-US" sz="1100">
                          <a:effectLst/>
                        </a:rPr>
                        <a:t>11.00 - 12.00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Zeltia Naia Entonado (Spain) Evidence-based exercise therapy for the pelvic floor</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219715"/>
                  </a:ext>
                </a:extLst>
              </a:tr>
              <a:tr h="232738">
                <a:tc>
                  <a:txBody>
                    <a:bodyPr/>
                    <a:lstStyle/>
                    <a:p>
                      <a:pPr>
                        <a:lnSpc>
                          <a:spcPct val="107000"/>
                        </a:lnSpc>
                        <a:spcAft>
                          <a:spcPts val="800"/>
                        </a:spcAft>
                      </a:pPr>
                      <a:r>
                        <a:rPr lang="en-US" sz="1100">
                          <a:effectLst/>
                        </a:rPr>
                        <a:t>12.00 - 13.00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Lunch (self funded)</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3046083"/>
                  </a:ext>
                </a:extLst>
              </a:tr>
              <a:tr h="474286">
                <a:tc>
                  <a:txBody>
                    <a:bodyPr/>
                    <a:lstStyle/>
                    <a:p>
                      <a:pPr>
                        <a:lnSpc>
                          <a:spcPct val="107000"/>
                        </a:lnSpc>
                        <a:spcAft>
                          <a:spcPts val="800"/>
                        </a:spcAft>
                      </a:pPr>
                      <a:r>
                        <a:rPr lang="en-US" sz="1100">
                          <a:effectLst/>
                        </a:rPr>
                        <a:t>13.00 - 14.00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Beatriz Martínez Toledo (Spain):  Physical therapy in rotator cuff repair: evidence based</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962223"/>
                  </a:ext>
                </a:extLst>
              </a:tr>
              <a:tr h="474286">
                <a:tc>
                  <a:txBody>
                    <a:bodyPr/>
                    <a:lstStyle/>
                    <a:p>
                      <a:pPr>
                        <a:lnSpc>
                          <a:spcPct val="107000"/>
                        </a:lnSpc>
                        <a:spcAft>
                          <a:spcPts val="800"/>
                        </a:spcAft>
                      </a:pPr>
                      <a:r>
                        <a:rPr lang="en-US" sz="1100">
                          <a:effectLst/>
                        </a:rPr>
                        <a:t>14.00 - 15.00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Verónica Robles García (Spain): Implementation of evidence-based physiotherapy for children with disabilities</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2891184"/>
                  </a:ext>
                </a:extLst>
              </a:tr>
              <a:tr h="474286">
                <a:tc>
                  <a:txBody>
                    <a:bodyPr/>
                    <a:lstStyle/>
                    <a:p>
                      <a:pPr>
                        <a:lnSpc>
                          <a:spcPct val="107000"/>
                        </a:lnSpc>
                        <a:spcAft>
                          <a:spcPts val="800"/>
                        </a:spcAft>
                      </a:pPr>
                      <a:r>
                        <a:rPr lang="en-US" sz="1100">
                          <a:effectLst/>
                        </a:rPr>
                        <a:t>15.00 - 16.00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Students groupwork: Bring new ideas from the day to the group work. Start to do group works</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5070999"/>
                  </a:ext>
                </a:extLst>
              </a:tr>
            </a:tbl>
          </a:graphicData>
        </a:graphic>
      </p:graphicFrame>
      <p:sp>
        <p:nvSpPr>
          <p:cNvPr id="5" name="Rectangle 2">
            <a:extLst>
              <a:ext uri="{FF2B5EF4-FFF2-40B4-BE49-F238E27FC236}">
                <a16:creationId xmlns:a16="http://schemas.microsoft.com/office/drawing/2014/main" id="{DEBC3C31-27B4-A539-7593-12FAFDD6F006}"/>
              </a:ext>
            </a:extLst>
          </p:cNvPr>
          <p:cNvSpPr>
            <a:spLocks noChangeArrowheads="1"/>
          </p:cNvSpPr>
          <p:nvPr/>
        </p:nvSpPr>
        <p:spPr bwMode="auto">
          <a:xfrm>
            <a:off x="1306876" y="268738"/>
            <a:ext cx="4757841" cy="461665"/>
          </a:xfrm>
          <a:prstGeom prst="rect">
            <a:avLst/>
          </a:prstGeom>
          <a:solidFill>
            <a:schemeClr val="tx2">
              <a:lumMod val="10000"/>
              <a:lumOff val="9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Wednesday 23 October </a:t>
            </a:r>
            <a:r>
              <a:rPr kumimoji="0" lang="en-US" altLang="cs-CZ"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Room U10</a:t>
            </a:r>
            <a:endParaRPr kumimoji="0" lang="en-US" altLang="cs-CZ" sz="2400" b="0" i="0" u="none" strike="noStrike" cap="none" normalizeH="0" baseline="0" dirty="0">
              <a:ln>
                <a:noFill/>
              </a:ln>
              <a:solidFill>
                <a:schemeClr val="tx1"/>
              </a:solidFill>
              <a:effectLst/>
              <a:latin typeface="Arial" panose="020B0604020202020204" pitchFamily="34" charset="0"/>
            </a:endParaRPr>
          </a:p>
        </p:txBody>
      </p:sp>
      <p:sp>
        <p:nvSpPr>
          <p:cNvPr id="7" name="TextovéPole 6">
            <a:extLst>
              <a:ext uri="{FF2B5EF4-FFF2-40B4-BE49-F238E27FC236}">
                <a16:creationId xmlns:a16="http://schemas.microsoft.com/office/drawing/2014/main" id="{DC5359F8-877D-C302-1939-6BF2DC82BF86}"/>
              </a:ext>
            </a:extLst>
          </p:cNvPr>
          <p:cNvSpPr txBox="1"/>
          <p:nvPr/>
        </p:nvSpPr>
        <p:spPr>
          <a:xfrm>
            <a:off x="87513" y="6027017"/>
            <a:ext cx="11645777" cy="646331"/>
          </a:xfrm>
          <a:prstGeom prst="rect">
            <a:avLst/>
          </a:prstGeom>
          <a:noFill/>
          <a:ln>
            <a:solidFill>
              <a:srgbClr val="0070C0"/>
            </a:solidFill>
          </a:ln>
        </p:spPr>
        <p:txBody>
          <a:bodyPr wrap="square">
            <a:spAutoFit/>
          </a:bodyPr>
          <a:lstStyle/>
          <a:p>
            <a:r>
              <a:rPr lang="en-US" b="1" dirty="0"/>
              <a:t>Evening </a:t>
            </a:r>
            <a:r>
              <a:rPr lang="en-US" b="1" dirty="0" err="1"/>
              <a:t>programme</a:t>
            </a:r>
            <a:r>
              <a:rPr lang="en-US" dirty="0"/>
              <a:t>: demonstrations of research methods in the climbing laboratory (mobile climbing wall) - the demonstration will take place in groups from 3:00 p.m. (prof. Baláš and Michal </a:t>
            </a:r>
            <a:r>
              <a:rPr lang="en-US" dirty="0" err="1"/>
              <a:t>Běhounek</a:t>
            </a:r>
            <a:r>
              <a:rPr lang="en-US" dirty="0"/>
              <a:t>)</a:t>
            </a:r>
            <a:endParaRPr lang="cs-CZ" dirty="0"/>
          </a:p>
        </p:txBody>
      </p:sp>
    </p:spTree>
    <p:extLst>
      <p:ext uri="{BB962C8B-B14F-4D97-AF65-F5344CB8AC3E}">
        <p14:creationId xmlns:p14="http://schemas.microsoft.com/office/powerpoint/2010/main" val="3733161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a:extLst>
              <a:ext uri="{FF2B5EF4-FFF2-40B4-BE49-F238E27FC236}">
                <a16:creationId xmlns:a16="http://schemas.microsoft.com/office/drawing/2014/main" id="{0E5B89D1-A2AA-82BC-EDF8-F03E0C96B6E7}"/>
              </a:ext>
            </a:extLst>
          </p:cNvPr>
          <p:cNvGraphicFramePr>
            <a:graphicFrameLocks noGrp="1"/>
          </p:cNvGraphicFramePr>
          <p:nvPr>
            <p:extLst>
              <p:ext uri="{D42A27DB-BD31-4B8C-83A1-F6EECF244321}">
                <p14:modId xmlns:p14="http://schemas.microsoft.com/office/powerpoint/2010/main" val="1544446542"/>
              </p:ext>
            </p:extLst>
          </p:nvPr>
        </p:nvGraphicFramePr>
        <p:xfrm>
          <a:off x="1511930" y="1203645"/>
          <a:ext cx="8510256" cy="1621036"/>
        </p:xfrm>
        <a:graphic>
          <a:graphicData uri="http://schemas.openxmlformats.org/drawingml/2006/table">
            <a:tbl>
              <a:tblPr firstRow="1" firstCol="1" bandRow="1">
                <a:tableStyleId>{5C22544A-7EE6-4342-B048-85BDC9FD1C3A}</a:tableStyleId>
              </a:tblPr>
              <a:tblGrid>
                <a:gridCol w="1647725">
                  <a:extLst>
                    <a:ext uri="{9D8B030D-6E8A-4147-A177-3AD203B41FA5}">
                      <a16:colId xmlns:a16="http://schemas.microsoft.com/office/drawing/2014/main" val="3476609822"/>
                    </a:ext>
                  </a:extLst>
                </a:gridCol>
                <a:gridCol w="6862531">
                  <a:extLst>
                    <a:ext uri="{9D8B030D-6E8A-4147-A177-3AD203B41FA5}">
                      <a16:colId xmlns:a16="http://schemas.microsoft.com/office/drawing/2014/main" val="3250509607"/>
                    </a:ext>
                  </a:extLst>
                </a:gridCol>
              </a:tblGrid>
              <a:tr h="810518">
                <a:tc>
                  <a:txBody>
                    <a:bodyPr/>
                    <a:lstStyle/>
                    <a:p>
                      <a:pPr>
                        <a:lnSpc>
                          <a:spcPct val="107000"/>
                        </a:lnSpc>
                        <a:spcAft>
                          <a:spcPts val="800"/>
                        </a:spcAft>
                      </a:pPr>
                      <a:r>
                        <a:rPr lang="en-US" sz="1100">
                          <a:effectLst/>
                        </a:rPr>
                        <a:t>08.00 – 16:00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kern="100" dirty="0">
                          <a:effectLst/>
                        </a:rPr>
                        <a:t>Spa </a:t>
                      </a:r>
                      <a:r>
                        <a:rPr lang="en-US" sz="1600" kern="100" dirty="0" err="1">
                          <a:effectLst/>
                        </a:rPr>
                        <a:t>Poděbrady</a:t>
                      </a:r>
                      <a:r>
                        <a:rPr lang="en-US" sz="1600" kern="100" dirty="0">
                          <a:effectLst/>
                        </a:rPr>
                        <a:t> – visit, lectures</a:t>
                      </a:r>
                      <a:endParaRPr lang="cs-CZ"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3006963"/>
                  </a:ext>
                </a:extLst>
              </a:tr>
              <a:tr h="810518">
                <a:tc>
                  <a:txBody>
                    <a:bodyPr/>
                    <a:lstStyle/>
                    <a:p>
                      <a:pPr>
                        <a:lnSpc>
                          <a:spcPct val="107000"/>
                        </a:lnSpc>
                        <a:spcAft>
                          <a:spcPts val="800"/>
                        </a:spcAft>
                      </a:pPr>
                      <a:r>
                        <a:rPr lang="en-US" sz="1100">
                          <a:effectLst/>
                        </a:rPr>
                        <a:t>16:00 – 20:00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dirty="0">
                          <a:effectLst/>
                        </a:rPr>
                        <a:t>Students groupwork (in Prague)</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4226873"/>
                  </a:ext>
                </a:extLst>
              </a:tr>
            </a:tbl>
          </a:graphicData>
        </a:graphic>
      </p:graphicFrame>
      <p:sp>
        <p:nvSpPr>
          <p:cNvPr id="5" name="Rectangle 1">
            <a:extLst>
              <a:ext uri="{FF2B5EF4-FFF2-40B4-BE49-F238E27FC236}">
                <a16:creationId xmlns:a16="http://schemas.microsoft.com/office/drawing/2014/main" id="{C9748CD4-9CDA-E3D3-0232-9FADE07BD71D}"/>
              </a:ext>
            </a:extLst>
          </p:cNvPr>
          <p:cNvSpPr>
            <a:spLocks noChangeArrowheads="1"/>
          </p:cNvSpPr>
          <p:nvPr/>
        </p:nvSpPr>
        <p:spPr bwMode="auto">
          <a:xfrm>
            <a:off x="3081338" y="330881"/>
            <a:ext cx="28380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Thursday 24 October</a:t>
            </a:r>
            <a:endParaRPr kumimoji="0" lang="cs-CZ" altLang="cs-CZ"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
        <p:nvSpPr>
          <p:cNvPr id="7" name="TextovéPole 6">
            <a:extLst>
              <a:ext uri="{FF2B5EF4-FFF2-40B4-BE49-F238E27FC236}">
                <a16:creationId xmlns:a16="http://schemas.microsoft.com/office/drawing/2014/main" id="{D95B2E4F-3714-2C0B-1367-C6E630173328}"/>
              </a:ext>
            </a:extLst>
          </p:cNvPr>
          <p:cNvSpPr txBox="1"/>
          <p:nvPr/>
        </p:nvSpPr>
        <p:spPr>
          <a:xfrm>
            <a:off x="2478384" y="3860496"/>
            <a:ext cx="5606361" cy="1477328"/>
          </a:xfrm>
          <a:prstGeom prst="rect">
            <a:avLst/>
          </a:prstGeom>
          <a:noFill/>
          <a:ln w="76200">
            <a:solidFill>
              <a:srgbClr val="FF0000"/>
            </a:solidFill>
          </a:ln>
        </p:spPr>
        <p:txBody>
          <a:bodyPr wrap="square">
            <a:spAutoFit/>
          </a:bodyPr>
          <a:lstStyle/>
          <a:p>
            <a:r>
              <a:rPr lang="en-US" b="1" dirty="0"/>
              <a:t>Meet at the main railway station in Prague</a:t>
            </a:r>
            <a:r>
              <a:rPr lang="cs-CZ" b="1" dirty="0"/>
              <a:t> 	07:50</a:t>
            </a:r>
            <a:endParaRPr lang="en-US" b="1" dirty="0"/>
          </a:p>
          <a:p>
            <a:r>
              <a:rPr lang="en-US" dirty="0"/>
              <a:t>Departure by train to </a:t>
            </a:r>
            <a:r>
              <a:rPr lang="en-US" dirty="0" err="1"/>
              <a:t>Podebrady</a:t>
            </a:r>
            <a:r>
              <a:rPr lang="cs-CZ" dirty="0"/>
              <a:t>		08:09</a:t>
            </a:r>
          </a:p>
          <a:p>
            <a:r>
              <a:rPr lang="en-US" dirty="0"/>
              <a:t>Arrival in </a:t>
            </a:r>
            <a:r>
              <a:rPr lang="en-US" dirty="0" err="1"/>
              <a:t>Podebrady</a:t>
            </a:r>
            <a:r>
              <a:rPr lang="cs-CZ" dirty="0"/>
              <a:t>			09:10</a:t>
            </a:r>
            <a:endParaRPr lang="en-US" dirty="0"/>
          </a:p>
          <a:p>
            <a:r>
              <a:rPr lang="en-US" dirty="0"/>
              <a:t>Departure from </a:t>
            </a:r>
            <a:r>
              <a:rPr lang="en-US" dirty="0" err="1"/>
              <a:t>Podebrady</a:t>
            </a:r>
            <a:r>
              <a:rPr lang="cs-CZ" dirty="0"/>
              <a:t>			14:45</a:t>
            </a:r>
            <a:endParaRPr lang="en-US" dirty="0"/>
          </a:p>
          <a:p>
            <a:r>
              <a:rPr lang="en-US" dirty="0"/>
              <a:t>Arrival at Prague main station</a:t>
            </a:r>
            <a:r>
              <a:rPr lang="cs-CZ" dirty="0"/>
              <a:t>		16:00</a:t>
            </a:r>
          </a:p>
        </p:txBody>
      </p:sp>
      <p:sp>
        <p:nvSpPr>
          <p:cNvPr id="9" name="TextovéPole 8">
            <a:extLst>
              <a:ext uri="{FF2B5EF4-FFF2-40B4-BE49-F238E27FC236}">
                <a16:creationId xmlns:a16="http://schemas.microsoft.com/office/drawing/2014/main" id="{D4265594-0398-593C-6914-3ABEF0600A14}"/>
              </a:ext>
            </a:extLst>
          </p:cNvPr>
          <p:cNvSpPr txBox="1"/>
          <p:nvPr/>
        </p:nvSpPr>
        <p:spPr>
          <a:xfrm>
            <a:off x="178814" y="6089396"/>
            <a:ext cx="6194825" cy="369332"/>
          </a:xfrm>
          <a:prstGeom prst="rect">
            <a:avLst/>
          </a:prstGeom>
          <a:noFill/>
          <a:ln>
            <a:solidFill>
              <a:srgbClr val="0070C0"/>
            </a:solidFill>
          </a:ln>
        </p:spPr>
        <p:txBody>
          <a:bodyPr wrap="square">
            <a:spAutoFit/>
          </a:bodyPr>
          <a:lstStyle/>
          <a:p>
            <a:r>
              <a:rPr lang="cs-CZ" b="1" dirty="0" err="1"/>
              <a:t>Evening</a:t>
            </a:r>
            <a:r>
              <a:rPr lang="cs-CZ" b="1" dirty="0"/>
              <a:t> </a:t>
            </a:r>
            <a:r>
              <a:rPr lang="cs-CZ" b="1" dirty="0" err="1"/>
              <a:t>programme</a:t>
            </a:r>
            <a:r>
              <a:rPr lang="cs-CZ" dirty="0"/>
              <a:t>: free </a:t>
            </a:r>
            <a:r>
              <a:rPr lang="cs-CZ" dirty="0" err="1"/>
              <a:t>time</a:t>
            </a:r>
            <a:endParaRPr lang="cs-CZ" dirty="0"/>
          </a:p>
        </p:txBody>
      </p:sp>
    </p:spTree>
    <p:extLst>
      <p:ext uri="{BB962C8B-B14F-4D97-AF65-F5344CB8AC3E}">
        <p14:creationId xmlns:p14="http://schemas.microsoft.com/office/powerpoint/2010/main" val="866470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2BE37052-95AF-A697-5B78-9BEEB7E9729C}"/>
              </a:ext>
            </a:extLst>
          </p:cNvPr>
          <p:cNvGraphicFramePr>
            <a:graphicFrameLocks noGrp="1"/>
          </p:cNvGraphicFramePr>
          <p:nvPr>
            <p:extLst>
              <p:ext uri="{D42A27DB-BD31-4B8C-83A1-F6EECF244321}">
                <p14:modId xmlns:p14="http://schemas.microsoft.com/office/powerpoint/2010/main" val="506899244"/>
              </p:ext>
            </p:extLst>
          </p:nvPr>
        </p:nvGraphicFramePr>
        <p:xfrm>
          <a:off x="1328594" y="1394233"/>
          <a:ext cx="8974249" cy="4137433"/>
        </p:xfrm>
        <a:graphic>
          <a:graphicData uri="http://schemas.openxmlformats.org/drawingml/2006/table">
            <a:tbl>
              <a:tblPr firstRow="1" firstCol="1" bandRow="1">
                <a:tableStyleId>{5C22544A-7EE6-4342-B048-85BDC9FD1C3A}</a:tableStyleId>
              </a:tblPr>
              <a:tblGrid>
                <a:gridCol w="1737561">
                  <a:extLst>
                    <a:ext uri="{9D8B030D-6E8A-4147-A177-3AD203B41FA5}">
                      <a16:colId xmlns:a16="http://schemas.microsoft.com/office/drawing/2014/main" val="4178934425"/>
                    </a:ext>
                  </a:extLst>
                </a:gridCol>
                <a:gridCol w="7236688">
                  <a:extLst>
                    <a:ext uri="{9D8B030D-6E8A-4147-A177-3AD203B41FA5}">
                      <a16:colId xmlns:a16="http://schemas.microsoft.com/office/drawing/2014/main" val="750850322"/>
                    </a:ext>
                  </a:extLst>
                </a:gridCol>
              </a:tblGrid>
              <a:tr h="916773">
                <a:tc>
                  <a:txBody>
                    <a:bodyPr/>
                    <a:lstStyle/>
                    <a:p>
                      <a:pPr>
                        <a:lnSpc>
                          <a:spcPct val="107000"/>
                        </a:lnSpc>
                        <a:spcAft>
                          <a:spcPts val="800"/>
                        </a:spcAft>
                      </a:pPr>
                      <a:r>
                        <a:rPr lang="en-US" sz="1100" dirty="0">
                          <a:effectLst/>
                        </a:rPr>
                        <a:t>08.15 - 11.00</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dirty="0">
                          <a:effectLst/>
                        </a:rPr>
                        <a:t>Students’ groupwork, presentations and discussion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9655313"/>
                  </a:ext>
                </a:extLst>
              </a:tr>
              <a:tr h="805165">
                <a:tc>
                  <a:txBody>
                    <a:bodyPr/>
                    <a:lstStyle/>
                    <a:p>
                      <a:pPr>
                        <a:lnSpc>
                          <a:spcPct val="107000"/>
                        </a:lnSpc>
                        <a:spcAft>
                          <a:spcPts val="800"/>
                        </a:spcAft>
                      </a:pPr>
                      <a:r>
                        <a:rPr lang="en-US" sz="1100">
                          <a:effectLst/>
                        </a:rPr>
                        <a:t>11.00 - 12.00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dirty="0">
                          <a:effectLst/>
                        </a:rPr>
                        <a:t>lunch (self funded)</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576872"/>
                  </a:ext>
                </a:extLst>
              </a:tr>
              <a:tr h="805165">
                <a:tc>
                  <a:txBody>
                    <a:bodyPr/>
                    <a:lstStyle/>
                    <a:p>
                      <a:pPr>
                        <a:lnSpc>
                          <a:spcPct val="107000"/>
                        </a:lnSpc>
                        <a:spcAft>
                          <a:spcPts val="800"/>
                        </a:spcAft>
                      </a:pPr>
                      <a:r>
                        <a:rPr lang="en-US" sz="1100">
                          <a:effectLst/>
                        </a:rPr>
                        <a:t>12.00 - 14.00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dirty="0">
                          <a:effectLst/>
                        </a:rPr>
                        <a:t>Students’ presentations and discussion</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891375"/>
                  </a:ext>
                </a:extLst>
              </a:tr>
              <a:tr h="805165">
                <a:tc>
                  <a:txBody>
                    <a:bodyPr/>
                    <a:lstStyle/>
                    <a:p>
                      <a:pPr>
                        <a:lnSpc>
                          <a:spcPct val="107000"/>
                        </a:lnSpc>
                        <a:spcAft>
                          <a:spcPts val="800"/>
                        </a:spcAft>
                      </a:pPr>
                      <a:r>
                        <a:rPr lang="en-US" sz="1100">
                          <a:effectLst/>
                        </a:rPr>
                        <a:t>14.00 - 14.30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dirty="0">
                          <a:effectLst/>
                        </a:rPr>
                        <a:t>coffee break (self funded)</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8638959"/>
                  </a:ext>
                </a:extLst>
              </a:tr>
              <a:tr h="805165">
                <a:tc>
                  <a:txBody>
                    <a:bodyPr/>
                    <a:lstStyle/>
                    <a:p>
                      <a:pPr>
                        <a:lnSpc>
                          <a:spcPct val="107000"/>
                        </a:lnSpc>
                        <a:spcAft>
                          <a:spcPts val="800"/>
                        </a:spcAft>
                      </a:pPr>
                      <a:r>
                        <a:rPr lang="en-US" sz="1100">
                          <a:effectLst/>
                        </a:rPr>
                        <a:t>14.30 - 15.00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dirty="0">
                          <a:effectLst/>
                        </a:rPr>
                        <a:t>Closing ceremony </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4968214"/>
                  </a:ext>
                </a:extLst>
              </a:tr>
            </a:tbl>
          </a:graphicData>
        </a:graphic>
      </p:graphicFrame>
      <p:sp>
        <p:nvSpPr>
          <p:cNvPr id="5" name="TextovéPole 4">
            <a:extLst>
              <a:ext uri="{FF2B5EF4-FFF2-40B4-BE49-F238E27FC236}">
                <a16:creationId xmlns:a16="http://schemas.microsoft.com/office/drawing/2014/main" id="{5B9AB8D4-B445-9D6E-3937-0A29DA97D723}"/>
              </a:ext>
            </a:extLst>
          </p:cNvPr>
          <p:cNvSpPr txBox="1"/>
          <p:nvPr/>
        </p:nvSpPr>
        <p:spPr>
          <a:xfrm>
            <a:off x="1328595" y="711627"/>
            <a:ext cx="6097508" cy="461665"/>
          </a:xfrm>
          <a:prstGeom prst="rect">
            <a:avLst/>
          </a:prstGeom>
          <a:solidFill>
            <a:schemeClr val="tx2">
              <a:lumMod val="10000"/>
              <a:lumOff val="90000"/>
            </a:schemeClr>
          </a:solidFill>
          <a:ln>
            <a:solidFill>
              <a:schemeClr val="tx2">
                <a:lumMod val="10000"/>
                <a:lumOff val="90000"/>
              </a:schemeClr>
            </a:solidFill>
          </a:ln>
        </p:spPr>
        <p:txBody>
          <a:bodyPr wrap="square">
            <a:spAutoFit/>
          </a:bodyPr>
          <a:lstStyle/>
          <a:p>
            <a:r>
              <a:rPr lang="en-US" sz="2400" b="1" dirty="0"/>
              <a:t>Friday 25 October – Room P6</a:t>
            </a:r>
          </a:p>
        </p:txBody>
      </p:sp>
      <p:sp>
        <p:nvSpPr>
          <p:cNvPr id="7" name="TextovéPole 6">
            <a:extLst>
              <a:ext uri="{FF2B5EF4-FFF2-40B4-BE49-F238E27FC236}">
                <a16:creationId xmlns:a16="http://schemas.microsoft.com/office/drawing/2014/main" id="{BDF462E7-E1B3-E7DE-11C9-EF93725B4FF5}"/>
              </a:ext>
            </a:extLst>
          </p:cNvPr>
          <p:cNvSpPr txBox="1"/>
          <p:nvPr/>
        </p:nvSpPr>
        <p:spPr>
          <a:xfrm>
            <a:off x="151638" y="6170877"/>
            <a:ext cx="8204706" cy="369332"/>
          </a:xfrm>
          <a:prstGeom prst="rect">
            <a:avLst/>
          </a:prstGeom>
          <a:noFill/>
          <a:ln>
            <a:solidFill>
              <a:srgbClr val="0070C0"/>
            </a:solidFill>
          </a:ln>
        </p:spPr>
        <p:txBody>
          <a:bodyPr wrap="square">
            <a:spAutoFit/>
          </a:bodyPr>
          <a:lstStyle/>
          <a:p>
            <a:r>
              <a:rPr lang="cs-CZ" b="1" dirty="0" err="1"/>
              <a:t>Evening</a:t>
            </a:r>
            <a:r>
              <a:rPr lang="cs-CZ" b="1" dirty="0"/>
              <a:t> </a:t>
            </a:r>
            <a:r>
              <a:rPr lang="cs-CZ" b="1" dirty="0" err="1"/>
              <a:t>programme</a:t>
            </a:r>
            <a:r>
              <a:rPr lang="cs-CZ" b="1" dirty="0"/>
              <a:t>: </a:t>
            </a:r>
            <a:r>
              <a:rPr lang="cs-CZ" dirty="0"/>
              <a:t>free </a:t>
            </a:r>
            <a:r>
              <a:rPr lang="cs-CZ" dirty="0" err="1"/>
              <a:t>time</a:t>
            </a:r>
            <a:r>
              <a:rPr lang="cs-CZ" dirty="0"/>
              <a:t> </a:t>
            </a:r>
            <a:r>
              <a:rPr lang="en-US" dirty="0"/>
              <a:t>and preparing to go home</a:t>
            </a:r>
            <a:endParaRPr lang="cs-CZ" dirty="0"/>
          </a:p>
        </p:txBody>
      </p:sp>
    </p:spTree>
    <p:extLst>
      <p:ext uri="{BB962C8B-B14F-4D97-AF65-F5344CB8AC3E}">
        <p14:creationId xmlns:p14="http://schemas.microsoft.com/office/powerpoint/2010/main" val="4281410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987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1D47FD-0443-B4C8-8ACE-B457ACCD275B}"/>
              </a:ext>
            </a:extLst>
          </p:cNvPr>
          <p:cNvSpPr>
            <a:spLocks noGrp="1"/>
          </p:cNvSpPr>
          <p:nvPr>
            <p:ph type="title"/>
          </p:nvPr>
        </p:nvSpPr>
        <p:spPr/>
        <p:txBody>
          <a:bodyPr/>
          <a:lstStyle/>
          <a:p>
            <a:r>
              <a:rPr lang="cs-CZ" dirty="0" err="1"/>
              <a:t>welcome</a:t>
            </a:r>
            <a:r>
              <a:rPr lang="cs-CZ" dirty="0"/>
              <a:t> to Prague</a:t>
            </a:r>
          </a:p>
        </p:txBody>
      </p:sp>
      <p:pic>
        <p:nvPicPr>
          <p:cNvPr id="5" name="Zástupný obsah 4" descr="Obsah obrázku venku, obloha, voda, budova&#10;&#10;Popis byl vytvořen automaticky">
            <a:extLst>
              <a:ext uri="{FF2B5EF4-FFF2-40B4-BE49-F238E27FC236}">
                <a16:creationId xmlns:a16="http://schemas.microsoft.com/office/drawing/2014/main" id="{E36897F8-F2E8-7781-6C65-DAA80D6817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634" y="120215"/>
            <a:ext cx="6095809" cy="4571857"/>
          </a:xfrm>
        </p:spPr>
      </p:pic>
      <p:pic>
        <p:nvPicPr>
          <p:cNvPr id="7" name="Obrázek 6" descr="Obsah obrázku venku, obloha, budova, silnice&#10;&#10;Popis byl vytvořen automaticky">
            <a:extLst>
              <a:ext uri="{FF2B5EF4-FFF2-40B4-BE49-F238E27FC236}">
                <a16:creationId xmlns:a16="http://schemas.microsoft.com/office/drawing/2014/main" id="{CD5DB7F3-C0A3-8F1D-879E-032101EF7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7556" y="2286143"/>
            <a:ext cx="6095810" cy="4571857"/>
          </a:xfrm>
          <a:prstGeom prst="rect">
            <a:avLst/>
          </a:prstGeom>
        </p:spPr>
      </p:pic>
      <p:sp>
        <p:nvSpPr>
          <p:cNvPr id="4" name="TextovéPole 3">
            <a:extLst>
              <a:ext uri="{FF2B5EF4-FFF2-40B4-BE49-F238E27FC236}">
                <a16:creationId xmlns:a16="http://schemas.microsoft.com/office/drawing/2014/main" id="{AB5B3437-524D-8E98-A00D-6CFCE203FDF2}"/>
              </a:ext>
            </a:extLst>
          </p:cNvPr>
          <p:cNvSpPr txBox="1"/>
          <p:nvPr/>
        </p:nvSpPr>
        <p:spPr>
          <a:xfrm>
            <a:off x="6777990" y="519422"/>
            <a:ext cx="6094476" cy="707886"/>
          </a:xfrm>
          <a:prstGeom prst="rect">
            <a:avLst/>
          </a:prstGeom>
          <a:noFill/>
        </p:spPr>
        <p:txBody>
          <a:bodyPr wrap="square">
            <a:spAutoFit/>
          </a:bodyPr>
          <a:lstStyle/>
          <a:p>
            <a:r>
              <a:rPr lang="cs-CZ" sz="4000" b="1" dirty="0">
                <a:solidFill>
                  <a:schemeClr val="tx2">
                    <a:lumMod val="75000"/>
                    <a:lumOff val="25000"/>
                  </a:schemeClr>
                </a:solidFill>
              </a:rPr>
              <a:t>WELCOME to Prague</a:t>
            </a:r>
          </a:p>
        </p:txBody>
      </p:sp>
    </p:spTree>
    <p:extLst>
      <p:ext uri="{BB962C8B-B14F-4D97-AF65-F5344CB8AC3E}">
        <p14:creationId xmlns:p14="http://schemas.microsoft.com/office/powerpoint/2010/main" val="1555581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2C098-5086-98BD-A5EA-FEC4DC8816B4}"/>
              </a:ext>
            </a:extLst>
          </p:cNvPr>
          <p:cNvSpPr>
            <a:spLocks noGrp="1"/>
          </p:cNvSpPr>
          <p:nvPr>
            <p:ph type="title"/>
          </p:nvPr>
        </p:nvSpPr>
        <p:spPr>
          <a:solidFill>
            <a:schemeClr val="tx2">
              <a:lumMod val="25000"/>
              <a:lumOff val="75000"/>
            </a:schemeClr>
          </a:solidFill>
          <a:ln>
            <a:solidFill>
              <a:schemeClr val="tx2">
                <a:lumMod val="50000"/>
                <a:lumOff val="50000"/>
              </a:schemeClr>
            </a:solidFill>
          </a:ln>
        </p:spPr>
        <p:txBody>
          <a:bodyPr/>
          <a:lstStyle/>
          <a:p>
            <a:r>
              <a:rPr lang="cs-CZ" b="1" dirty="0"/>
              <a:t>BIP </a:t>
            </a:r>
            <a:r>
              <a:rPr lang="cs-CZ" b="1" dirty="0" err="1"/>
              <a:t>Course</a:t>
            </a:r>
            <a:r>
              <a:rPr lang="cs-CZ" b="1" dirty="0"/>
              <a:t> - Prague</a:t>
            </a:r>
          </a:p>
        </p:txBody>
      </p:sp>
      <p:sp>
        <p:nvSpPr>
          <p:cNvPr id="3" name="Zástupný obsah 2">
            <a:extLst>
              <a:ext uri="{FF2B5EF4-FFF2-40B4-BE49-F238E27FC236}">
                <a16:creationId xmlns:a16="http://schemas.microsoft.com/office/drawing/2014/main" id="{C6BD904C-6837-1731-5C7E-5244788831D9}"/>
              </a:ext>
            </a:extLst>
          </p:cNvPr>
          <p:cNvSpPr>
            <a:spLocks noGrp="1"/>
          </p:cNvSpPr>
          <p:nvPr>
            <p:ph idx="1"/>
          </p:nvPr>
        </p:nvSpPr>
        <p:spPr/>
        <p:txBody>
          <a:bodyPr>
            <a:normAutofit/>
          </a:bodyPr>
          <a:lstStyle/>
          <a:p>
            <a:pPr marL="0" indent="0">
              <a:buNone/>
            </a:pPr>
            <a:r>
              <a:rPr lang="cs-CZ" b="1" dirty="0"/>
              <a:t>Name</a:t>
            </a:r>
            <a:r>
              <a:rPr lang="cs-CZ" dirty="0"/>
              <a:t>: Evidence- </a:t>
            </a:r>
            <a:r>
              <a:rPr lang="cs-CZ" dirty="0" err="1"/>
              <a:t>Based</a:t>
            </a:r>
            <a:r>
              <a:rPr lang="cs-CZ" dirty="0"/>
              <a:t> </a:t>
            </a:r>
            <a:r>
              <a:rPr lang="cs-CZ" dirty="0" err="1"/>
              <a:t>Physiotherapy</a:t>
            </a:r>
            <a:endParaRPr lang="cs-CZ" dirty="0"/>
          </a:p>
          <a:p>
            <a:pPr marL="0" indent="0">
              <a:buNone/>
            </a:pPr>
            <a:r>
              <a:rPr lang="cs-CZ" b="1" dirty="0" err="1"/>
              <a:t>Credits</a:t>
            </a:r>
            <a:r>
              <a:rPr lang="cs-CZ" dirty="0"/>
              <a:t>: 3 ECTS</a:t>
            </a:r>
          </a:p>
          <a:p>
            <a:pPr marL="0" indent="0">
              <a:buNone/>
            </a:pPr>
            <a:r>
              <a:rPr lang="cs-CZ" b="1" dirty="0" err="1"/>
              <a:t>Objectives</a:t>
            </a:r>
            <a:r>
              <a:rPr lang="cs-CZ" dirty="0"/>
              <a:t>: </a:t>
            </a:r>
            <a:r>
              <a:rPr lang="en-US" dirty="0"/>
              <a:t>after completing the course</a:t>
            </a:r>
            <a:r>
              <a:rPr lang="cs-CZ" dirty="0"/>
              <a:t> </a:t>
            </a:r>
            <a:r>
              <a:rPr lang="cs-CZ" dirty="0" err="1"/>
              <a:t>students</a:t>
            </a:r>
            <a:r>
              <a:rPr lang="cs-CZ" dirty="0"/>
              <a:t> are</a:t>
            </a:r>
          </a:p>
          <a:p>
            <a:pPr lvl="1"/>
            <a:r>
              <a:rPr lang="en-US" dirty="0"/>
              <a:t>able to describe Evidence</a:t>
            </a:r>
            <a:r>
              <a:rPr lang="cs-CZ" dirty="0"/>
              <a:t> </a:t>
            </a:r>
            <a:r>
              <a:rPr lang="en-US" dirty="0"/>
              <a:t>Based physiotherapy and Evidence</a:t>
            </a:r>
            <a:r>
              <a:rPr lang="cs-CZ" dirty="0"/>
              <a:t> </a:t>
            </a:r>
            <a:r>
              <a:rPr lang="en-US" dirty="0"/>
              <a:t>Based practice</a:t>
            </a:r>
          </a:p>
          <a:p>
            <a:pPr lvl="1"/>
            <a:r>
              <a:rPr lang="en-US" dirty="0"/>
              <a:t>able to explain similarities and differences in physiotherapy</a:t>
            </a:r>
            <a:r>
              <a:rPr lang="cs-CZ" dirty="0"/>
              <a:t> </a:t>
            </a:r>
            <a:r>
              <a:rPr lang="en-US" dirty="0"/>
              <a:t>methods and practice between the countries based on</a:t>
            </a:r>
            <a:r>
              <a:rPr lang="cs-CZ" dirty="0"/>
              <a:t> </a:t>
            </a:r>
            <a:r>
              <a:rPr lang="en-US" dirty="0"/>
              <a:t>national and international physiotherapy recommendations</a:t>
            </a:r>
            <a:endParaRPr lang="cs-CZ" dirty="0"/>
          </a:p>
          <a:p>
            <a:pPr lvl="1"/>
            <a:r>
              <a:rPr lang="en-US" dirty="0"/>
              <a:t>able to evaluate physiotherapy methods and practices based on</a:t>
            </a:r>
            <a:r>
              <a:rPr lang="cs-CZ" dirty="0"/>
              <a:t> </a:t>
            </a:r>
            <a:r>
              <a:rPr lang="en-US" dirty="0"/>
              <a:t>evidence based knowledge</a:t>
            </a:r>
            <a:endParaRPr lang="cs-CZ" dirty="0"/>
          </a:p>
        </p:txBody>
      </p:sp>
    </p:spTree>
    <p:extLst>
      <p:ext uri="{BB962C8B-B14F-4D97-AF65-F5344CB8AC3E}">
        <p14:creationId xmlns:p14="http://schemas.microsoft.com/office/powerpoint/2010/main" val="1135808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7E776B-438D-7E75-65F4-8C86F6054119}"/>
              </a:ext>
            </a:extLst>
          </p:cNvPr>
          <p:cNvSpPr>
            <a:spLocks noGrp="1"/>
          </p:cNvSpPr>
          <p:nvPr>
            <p:ph type="title"/>
          </p:nvPr>
        </p:nvSpPr>
        <p:spPr>
          <a:solidFill>
            <a:schemeClr val="tx2">
              <a:lumMod val="25000"/>
              <a:lumOff val="75000"/>
            </a:schemeClr>
          </a:solidFill>
          <a:ln>
            <a:solidFill>
              <a:schemeClr val="tx2">
                <a:lumMod val="50000"/>
                <a:lumOff val="50000"/>
              </a:schemeClr>
            </a:solidFill>
          </a:ln>
        </p:spPr>
        <p:txBody>
          <a:bodyPr/>
          <a:lstStyle/>
          <a:p>
            <a:r>
              <a:rPr lang="cs-CZ" b="1" dirty="0"/>
              <a:t>BIP </a:t>
            </a:r>
            <a:r>
              <a:rPr lang="cs-CZ" b="1" dirty="0" err="1"/>
              <a:t>Course</a:t>
            </a:r>
            <a:r>
              <a:rPr lang="cs-CZ" b="1" dirty="0"/>
              <a:t> - CONTENT</a:t>
            </a:r>
          </a:p>
        </p:txBody>
      </p:sp>
      <p:sp>
        <p:nvSpPr>
          <p:cNvPr id="3" name="Zástupný obsah 2">
            <a:extLst>
              <a:ext uri="{FF2B5EF4-FFF2-40B4-BE49-F238E27FC236}">
                <a16:creationId xmlns:a16="http://schemas.microsoft.com/office/drawing/2014/main" id="{8912117A-00E4-0C3E-A442-A403D522212B}"/>
              </a:ext>
            </a:extLst>
          </p:cNvPr>
          <p:cNvSpPr>
            <a:spLocks noGrp="1"/>
          </p:cNvSpPr>
          <p:nvPr>
            <p:ph idx="1"/>
          </p:nvPr>
        </p:nvSpPr>
        <p:spPr/>
        <p:txBody>
          <a:bodyPr/>
          <a:lstStyle/>
          <a:p>
            <a:pPr>
              <a:buFont typeface="Wingdings" panose="05000000000000000000" pitchFamily="2" charset="2"/>
              <a:buChar char="Ø"/>
            </a:pPr>
            <a:r>
              <a:rPr lang="cs-CZ" dirty="0"/>
              <a:t> </a:t>
            </a:r>
            <a:r>
              <a:rPr lang="en-US" dirty="0"/>
              <a:t>Lectures</a:t>
            </a:r>
          </a:p>
          <a:p>
            <a:pPr>
              <a:buFont typeface="Wingdings" panose="05000000000000000000" pitchFamily="2" charset="2"/>
              <a:buChar char="Ø"/>
            </a:pPr>
            <a:r>
              <a:rPr lang="cs-CZ" dirty="0"/>
              <a:t> </a:t>
            </a:r>
            <a:r>
              <a:rPr lang="en-US" dirty="0"/>
              <a:t>Group work</a:t>
            </a:r>
          </a:p>
          <a:p>
            <a:pPr>
              <a:buFont typeface="Wingdings" panose="05000000000000000000" pitchFamily="2" charset="2"/>
              <a:buChar char="Ø"/>
            </a:pPr>
            <a:r>
              <a:rPr lang="cs-CZ" dirty="0"/>
              <a:t> </a:t>
            </a:r>
            <a:r>
              <a:rPr lang="en-US" dirty="0"/>
              <a:t>Excursion to the Pod</a:t>
            </a:r>
            <a:r>
              <a:rPr lang="cs-CZ" dirty="0"/>
              <a:t>ě</a:t>
            </a:r>
            <a:r>
              <a:rPr lang="en-US" dirty="0"/>
              <a:t>brady spa + presentation of professional workplaces</a:t>
            </a:r>
          </a:p>
          <a:p>
            <a:pPr>
              <a:buFont typeface="Wingdings" panose="05000000000000000000" pitchFamily="2" charset="2"/>
              <a:buChar char="Ø"/>
            </a:pPr>
            <a:r>
              <a:rPr lang="cs-CZ" dirty="0"/>
              <a:t> </a:t>
            </a:r>
            <a:r>
              <a:rPr lang="en-US" dirty="0"/>
              <a:t>Tasks before starting the course</a:t>
            </a:r>
          </a:p>
          <a:p>
            <a:pPr>
              <a:buFont typeface="Wingdings" panose="05000000000000000000" pitchFamily="2" charset="2"/>
              <a:buChar char="Ø"/>
            </a:pPr>
            <a:r>
              <a:rPr lang="cs-CZ" dirty="0"/>
              <a:t> </a:t>
            </a:r>
            <a:r>
              <a:rPr lang="en-US" dirty="0"/>
              <a:t>Completing tasks during the course</a:t>
            </a:r>
          </a:p>
          <a:p>
            <a:pPr>
              <a:buFont typeface="Wingdings" panose="05000000000000000000" pitchFamily="2" charset="2"/>
              <a:buChar char="Ø"/>
            </a:pPr>
            <a:r>
              <a:rPr lang="cs-CZ" dirty="0"/>
              <a:t> </a:t>
            </a:r>
            <a:r>
              <a:rPr lang="en-US" dirty="0"/>
              <a:t>Presentation of assigned tasks</a:t>
            </a:r>
            <a:endParaRPr lang="cs-CZ" dirty="0"/>
          </a:p>
          <a:p>
            <a:pPr>
              <a:buFont typeface="Wingdings" panose="05000000000000000000" pitchFamily="2" charset="2"/>
              <a:buChar char="Ø"/>
            </a:pPr>
            <a:r>
              <a:rPr lang="cs-CZ" dirty="0"/>
              <a:t> Sport </a:t>
            </a:r>
            <a:r>
              <a:rPr lang="cs-CZ" dirty="0" err="1"/>
              <a:t>activities</a:t>
            </a:r>
            <a:endParaRPr lang="en-US"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4197396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957752-948D-89E1-41C7-2204AEE30D5B}"/>
              </a:ext>
            </a:extLst>
          </p:cNvPr>
          <p:cNvSpPr>
            <a:spLocks noGrp="1"/>
          </p:cNvSpPr>
          <p:nvPr>
            <p:ph type="title"/>
          </p:nvPr>
        </p:nvSpPr>
        <p:spPr>
          <a:ln w="76200">
            <a:solidFill>
              <a:schemeClr val="tx2">
                <a:lumMod val="50000"/>
                <a:lumOff val="50000"/>
              </a:schemeClr>
            </a:solidFill>
          </a:ln>
        </p:spPr>
        <p:txBody>
          <a:bodyPr/>
          <a:lstStyle/>
          <a:p>
            <a:r>
              <a:rPr lang="cs-CZ" b="1" dirty="0"/>
              <a:t>Basic </a:t>
            </a:r>
            <a:r>
              <a:rPr lang="cs-CZ" b="1" dirty="0" err="1"/>
              <a:t>information</a:t>
            </a:r>
            <a:endParaRPr lang="cs-CZ" b="1" dirty="0"/>
          </a:p>
        </p:txBody>
      </p:sp>
      <p:sp>
        <p:nvSpPr>
          <p:cNvPr id="3" name="Zástupný obsah 2">
            <a:extLst>
              <a:ext uri="{FF2B5EF4-FFF2-40B4-BE49-F238E27FC236}">
                <a16:creationId xmlns:a16="http://schemas.microsoft.com/office/drawing/2014/main" id="{154469D9-7973-D43A-1A4C-BF07B049D47C}"/>
              </a:ext>
            </a:extLst>
          </p:cNvPr>
          <p:cNvSpPr>
            <a:spLocks noGrp="1"/>
          </p:cNvSpPr>
          <p:nvPr>
            <p:ph idx="1"/>
          </p:nvPr>
        </p:nvSpPr>
        <p:spPr/>
        <p:txBody>
          <a:bodyPr>
            <a:normAutofit/>
          </a:bodyPr>
          <a:lstStyle/>
          <a:p>
            <a:r>
              <a:rPr lang="en-US" dirty="0"/>
              <a:t>classes will take place according to the set schedule</a:t>
            </a:r>
          </a:p>
          <a:p>
            <a:pPr lvl="1"/>
            <a:r>
              <a:rPr lang="en-US" dirty="0"/>
              <a:t>on Monday and Friday, classes will be in P6</a:t>
            </a:r>
            <a:endParaRPr lang="cs-CZ" dirty="0"/>
          </a:p>
          <a:p>
            <a:pPr lvl="1"/>
            <a:r>
              <a:rPr lang="en-US" dirty="0"/>
              <a:t>on Tuesday and Wednesday</a:t>
            </a:r>
            <a:r>
              <a:rPr lang="cs-CZ" dirty="0"/>
              <a:t>, </a:t>
            </a:r>
            <a:r>
              <a:rPr lang="cs-CZ" dirty="0" err="1"/>
              <a:t>classes</a:t>
            </a:r>
            <a:r>
              <a:rPr lang="cs-CZ" dirty="0"/>
              <a:t> </a:t>
            </a:r>
            <a:r>
              <a:rPr lang="cs-CZ" dirty="0" err="1"/>
              <a:t>will</a:t>
            </a:r>
            <a:r>
              <a:rPr lang="cs-CZ" dirty="0"/>
              <a:t> </a:t>
            </a:r>
            <a:r>
              <a:rPr lang="cs-CZ" dirty="0" err="1"/>
              <a:t>be</a:t>
            </a:r>
            <a:r>
              <a:rPr lang="en-US" dirty="0"/>
              <a:t> in U10</a:t>
            </a:r>
            <a:endParaRPr lang="cs-CZ" dirty="0"/>
          </a:p>
          <a:p>
            <a:pPr lvl="1"/>
            <a:r>
              <a:rPr lang="en-US" dirty="0"/>
              <a:t>an excursion will take place on Thursday</a:t>
            </a:r>
          </a:p>
          <a:p>
            <a:r>
              <a:rPr lang="en-US" dirty="0"/>
              <a:t>all classes are compulsory for everyone</a:t>
            </a:r>
            <a:endParaRPr lang="cs-CZ" dirty="0"/>
          </a:p>
          <a:p>
            <a:r>
              <a:rPr lang="en-US" dirty="0"/>
              <a:t>it is necessary to complete </a:t>
            </a:r>
            <a:r>
              <a:rPr lang="cs-CZ" dirty="0" err="1"/>
              <a:t>classes</a:t>
            </a:r>
            <a:r>
              <a:rPr lang="en-US" dirty="0"/>
              <a:t> in full </a:t>
            </a:r>
            <a:r>
              <a:rPr lang="en-US" sz="2400" dirty="0"/>
              <a:t>(one of the conditions for granting credit)</a:t>
            </a:r>
            <a:endParaRPr lang="cs-CZ" sz="2400" dirty="0"/>
          </a:p>
          <a:p>
            <a:r>
              <a:rPr lang="en-US" dirty="0"/>
              <a:t>after completing all parts of the course, successfully completing all assigned tasks and presenting them, transcripts will be handed over on Friday at the closing ceremony</a:t>
            </a:r>
            <a:endParaRPr lang="cs-CZ" dirty="0"/>
          </a:p>
          <a:p>
            <a:pPr marL="0" indent="0">
              <a:buNone/>
            </a:pPr>
            <a:endParaRPr lang="en-US" dirty="0"/>
          </a:p>
        </p:txBody>
      </p:sp>
    </p:spTree>
    <p:extLst>
      <p:ext uri="{BB962C8B-B14F-4D97-AF65-F5344CB8AC3E}">
        <p14:creationId xmlns:p14="http://schemas.microsoft.com/office/powerpoint/2010/main" val="125980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5B95EB-0D28-E528-1D4B-7D766EE1B7BF}"/>
              </a:ext>
            </a:extLst>
          </p:cNvPr>
          <p:cNvSpPr>
            <a:spLocks noGrp="1"/>
          </p:cNvSpPr>
          <p:nvPr>
            <p:ph type="title"/>
          </p:nvPr>
        </p:nvSpPr>
        <p:spPr>
          <a:ln w="76200">
            <a:solidFill>
              <a:schemeClr val="tx2">
                <a:lumMod val="75000"/>
                <a:lumOff val="25000"/>
              </a:schemeClr>
            </a:solidFill>
          </a:ln>
        </p:spPr>
        <p:txBody>
          <a:bodyPr/>
          <a:lstStyle/>
          <a:p>
            <a:r>
              <a:rPr lang="cs-CZ" b="1" dirty="0" err="1"/>
              <a:t>Photography</a:t>
            </a:r>
            <a:r>
              <a:rPr lang="cs-CZ" b="1" dirty="0"/>
              <a:t> </a:t>
            </a:r>
            <a:r>
              <a:rPr lang="cs-CZ" b="1" dirty="0" err="1"/>
              <a:t>during</a:t>
            </a:r>
            <a:r>
              <a:rPr lang="cs-CZ" b="1" dirty="0"/>
              <a:t> </a:t>
            </a:r>
            <a:r>
              <a:rPr lang="cs-CZ" b="1" dirty="0" err="1"/>
              <a:t>the</a:t>
            </a:r>
            <a:r>
              <a:rPr lang="cs-CZ" b="1" dirty="0"/>
              <a:t> BIP-</a:t>
            </a:r>
            <a:r>
              <a:rPr lang="cs-CZ" b="1" dirty="0" err="1"/>
              <a:t>course</a:t>
            </a:r>
            <a:endParaRPr lang="cs-CZ" b="1" dirty="0"/>
          </a:p>
        </p:txBody>
      </p:sp>
      <p:sp>
        <p:nvSpPr>
          <p:cNvPr id="3" name="Zástupný obsah 2">
            <a:extLst>
              <a:ext uri="{FF2B5EF4-FFF2-40B4-BE49-F238E27FC236}">
                <a16:creationId xmlns:a16="http://schemas.microsoft.com/office/drawing/2014/main" id="{7BB19A58-A768-BA6C-7D31-BDE8210D73E1}"/>
              </a:ext>
            </a:extLst>
          </p:cNvPr>
          <p:cNvSpPr>
            <a:spLocks noGrp="1"/>
          </p:cNvSpPr>
          <p:nvPr>
            <p:ph idx="1"/>
          </p:nvPr>
        </p:nvSpPr>
        <p:spPr/>
        <p:txBody>
          <a:bodyPr/>
          <a:lstStyle/>
          <a:p>
            <a:pPr marL="0" indent="0">
              <a:buNone/>
            </a:pPr>
            <a:r>
              <a:rPr lang="cs-CZ" b="1" dirty="0" err="1"/>
              <a:t>Informed</a:t>
            </a:r>
            <a:r>
              <a:rPr lang="cs-CZ" b="1" dirty="0"/>
              <a:t> </a:t>
            </a:r>
            <a:r>
              <a:rPr lang="cs-CZ" b="1" dirty="0" err="1"/>
              <a:t>consent</a:t>
            </a:r>
            <a:r>
              <a:rPr lang="cs-CZ" dirty="0"/>
              <a:t>:</a:t>
            </a:r>
          </a:p>
          <a:p>
            <a:r>
              <a:rPr lang="en-US" dirty="0"/>
              <a:t>taking photographs by students and/or teachers</a:t>
            </a:r>
            <a:endParaRPr lang="cs-CZ" dirty="0"/>
          </a:p>
          <a:p>
            <a:r>
              <a:rPr lang="en-US" dirty="0"/>
              <a:t>photos for internal use only</a:t>
            </a:r>
            <a:endParaRPr lang="cs-CZ" dirty="0"/>
          </a:p>
          <a:p>
            <a:endParaRPr lang="cs-CZ" dirty="0"/>
          </a:p>
          <a:p>
            <a:pPr marL="0" indent="0" algn="ctr">
              <a:buNone/>
            </a:pPr>
            <a:r>
              <a:rPr lang="en-US" sz="6000" b="1" dirty="0">
                <a:solidFill>
                  <a:srgbClr val="FF0000"/>
                </a:solidFill>
              </a:rPr>
              <a:t>who agrees </a:t>
            </a:r>
            <a:endParaRPr lang="cs-CZ" sz="6000" b="1" dirty="0">
              <a:solidFill>
                <a:srgbClr val="FF0000"/>
              </a:solidFill>
            </a:endParaRPr>
          </a:p>
          <a:p>
            <a:pPr marL="0" indent="0" algn="ctr">
              <a:buNone/>
            </a:pPr>
            <a:r>
              <a:rPr lang="en-US" sz="6000" b="1" dirty="0">
                <a:solidFill>
                  <a:srgbClr val="FF0000"/>
                </a:solidFill>
              </a:rPr>
              <a:t>and who disagrees</a:t>
            </a:r>
            <a:r>
              <a:rPr lang="cs-CZ" sz="6000" b="1" dirty="0">
                <a:solidFill>
                  <a:srgbClr val="FF0000"/>
                </a:solidFill>
              </a:rPr>
              <a:t>??</a:t>
            </a:r>
          </a:p>
          <a:p>
            <a:pPr marL="0" indent="0">
              <a:buNone/>
            </a:pPr>
            <a:endParaRPr lang="cs-CZ" dirty="0"/>
          </a:p>
          <a:p>
            <a:pPr marL="0" indent="0">
              <a:buNone/>
            </a:pPr>
            <a:endParaRPr lang="cs-CZ" dirty="0"/>
          </a:p>
          <a:p>
            <a:endParaRPr lang="cs-CZ" dirty="0"/>
          </a:p>
          <a:p>
            <a:pPr marL="0" indent="0">
              <a:buNone/>
            </a:pPr>
            <a:endParaRPr lang="cs-CZ" dirty="0"/>
          </a:p>
        </p:txBody>
      </p:sp>
    </p:spTree>
    <p:extLst>
      <p:ext uri="{BB962C8B-B14F-4D97-AF65-F5344CB8AC3E}">
        <p14:creationId xmlns:p14="http://schemas.microsoft.com/office/powerpoint/2010/main" val="2036864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BC4A7271-2674-467F-7D91-E935027A9077}"/>
              </a:ext>
            </a:extLst>
          </p:cNvPr>
          <p:cNvSpPr>
            <a:spLocks noGrp="1"/>
          </p:cNvSpPr>
          <p:nvPr>
            <p:ph type="title"/>
          </p:nvPr>
        </p:nvSpPr>
        <p:spPr>
          <a:ln>
            <a:solidFill>
              <a:srgbClr val="FF0000"/>
            </a:solidFill>
          </a:ln>
        </p:spPr>
        <p:txBody>
          <a:bodyPr/>
          <a:lstStyle/>
          <a:p>
            <a:r>
              <a:rPr lang="cs-CZ" b="1" dirty="0"/>
              <a:t>In case </a:t>
            </a:r>
            <a:r>
              <a:rPr lang="cs-CZ" b="1" dirty="0" err="1"/>
              <a:t>of</a:t>
            </a:r>
            <a:r>
              <a:rPr lang="cs-CZ" b="1" dirty="0"/>
              <a:t> </a:t>
            </a:r>
            <a:r>
              <a:rPr lang="cs-CZ" b="1" dirty="0" err="1"/>
              <a:t>emergency</a:t>
            </a:r>
            <a:r>
              <a:rPr lang="cs-CZ" b="1" dirty="0"/>
              <a:t> </a:t>
            </a:r>
          </a:p>
        </p:txBody>
      </p:sp>
      <p:pic>
        <p:nvPicPr>
          <p:cNvPr id="4" name="Zástupný obsah 3">
            <a:extLst>
              <a:ext uri="{FF2B5EF4-FFF2-40B4-BE49-F238E27FC236}">
                <a16:creationId xmlns:a16="http://schemas.microsoft.com/office/drawing/2014/main" id="{1C4141AC-A611-D5B5-F393-0C5CF6E0FAFE}"/>
              </a:ext>
            </a:extLst>
          </p:cNvPr>
          <p:cNvPicPr>
            <a:picLocks noGrp="1" noChangeAspect="1"/>
          </p:cNvPicPr>
          <p:nvPr>
            <p:ph idx="1"/>
          </p:nvPr>
        </p:nvPicPr>
        <p:blipFill>
          <a:blip r:embed="rId2"/>
          <a:stretch>
            <a:fillRect/>
          </a:stretch>
        </p:blipFill>
        <p:spPr>
          <a:xfrm>
            <a:off x="8454235" y="175388"/>
            <a:ext cx="3357942" cy="2238628"/>
          </a:xfrm>
          <a:prstGeom prst="rect">
            <a:avLst/>
          </a:prstGeom>
        </p:spPr>
      </p:pic>
      <p:sp>
        <p:nvSpPr>
          <p:cNvPr id="6" name="TextovéPole 5">
            <a:extLst>
              <a:ext uri="{FF2B5EF4-FFF2-40B4-BE49-F238E27FC236}">
                <a16:creationId xmlns:a16="http://schemas.microsoft.com/office/drawing/2014/main" id="{B7EBFB61-AE7B-A651-B809-ABFF6DEA37CA}"/>
              </a:ext>
            </a:extLst>
          </p:cNvPr>
          <p:cNvSpPr txBox="1"/>
          <p:nvPr/>
        </p:nvSpPr>
        <p:spPr>
          <a:xfrm>
            <a:off x="2587752" y="5605272"/>
            <a:ext cx="6556248" cy="646331"/>
          </a:xfrm>
          <a:prstGeom prst="rect">
            <a:avLst/>
          </a:prstGeom>
          <a:noFill/>
          <a:ln w="28575">
            <a:solidFill>
              <a:srgbClr val="FF0000"/>
            </a:solidFill>
          </a:ln>
        </p:spPr>
        <p:txBody>
          <a:bodyPr wrap="square">
            <a:spAutoFit/>
          </a:bodyPr>
          <a:lstStyle/>
          <a:p>
            <a:pPr algn="ctr"/>
            <a:r>
              <a:rPr lang="cs-CZ" b="1" dirty="0"/>
              <a:t>more </a:t>
            </a:r>
            <a:r>
              <a:rPr lang="cs-CZ" b="1" dirty="0" err="1"/>
              <a:t>information</a:t>
            </a:r>
            <a:r>
              <a:rPr lang="cs-CZ" b="1" dirty="0"/>
              <a:t>:</a:t>
            </a:r>
          </a:p>
          <a:p>
            <a:pPr algn="ctr"/>
            <a:r>
              <a:rPr lang="cs-CZ" b="1" dirty="0">
                <a:hlinkClick r:id="rId3"/>
              </a:rPr>
              <a:t>https://zachrannasluzba.cz/ems-in-the-czech-republic/</a:t>
            </a:r>
            <a:r>
              <a:rPr lang="cs-CZ" b="1" dirty="0"/>
              <a:t> </a:t>
            </a:r>
          </a:p>
        </p:txBody>
      </p:sp>
      <p:sp>
        <p:nvSpPr>
          <p:cNvPr id="9" name="TextovéPole 8">
            <a:extLst>
              <a:ext uri="{FF2B5EF4-FFF2-40B4-BE49-F238E27FC236}">
                <a16:creationId xmlns:a16="http://schemas.microsoft.com/office/drawing/2014/main" id="{591198B0-D09B-699D-8D84-2E8E3AA5704F}"/>
              </a:ext>
            </a:extLst>
          </p:cNvPr>
          <p:cNvSpPr txBox="1"/>
          <p:nvPr/>
        </p:nvSpPr>
        <p:spPr>
          <a:xfrm>
            <a:off x="749808" y="1851396"/>
            <a:ext cx="10603992" cy="3170099"/>
          </a:xfrm>
          <a:prstGeom prst="rect">
            <a:avLst/>
          </a:prstGeom>
          <a:noFill/>
        </p:spPr>
        <p:txBody>
          <a:bodyPr wrap="square">
            <a:spAutoFit/>
          </a:bodyPr>
          <a:lstStyle/>
          <a:p>
            <a:r>
              <a:rPr lang="en-US" sz="2400" b="1" dirty="0">
                <a:solidFill>
                  <a:srgbClr val="FF0000"/>
                </a:solidFill>
              </a:rPr>
              <a:t>In case of emergency – call:</a:t>
            </a:r>
            <a:endParaRPr lang="cs-CZ" sz="2400" b="1" dirty="0">
              <a:solidFill>
                <a:srgbClr val="FF0000"/>
              </a:solidFill>
            </a:endParaRPr>
          </a:p>
          <a:p>
            <a:endParaRPr lang="en-US" sz="2400" b="1" dirty="0"/>
          </a:p>
          <a:p>
            <a:r>
              <a:rPr lang="en-US" sz="4400" b="1" dirty="0"/>
              <a:t>112/911 </a:t>
            </a:r>
            <a:r>
              <a:rPr lang="en-US" sz="2400" b="1" dirty="0"/>
              <a:t>for communication in English, German, Russian, France, Italian and Spanish languages, </a:t>
            </a:r>
            <a:endParaRPr lang="cs-CZ" sz="2400" b="1" dirty="0"/>
          </a:p>
          <a:p>
            <a:endParaRPr lang="cs-CZ" sz="2400" b="1" dirty="0"/>
          </a:p>
          <a:p>
            <a:r>
              <a:rPr lang="en-US" sz="2400" b="1" dirty="0"/>
              <a:t>or direct national emergency numbers (Czech language only): </a:t>
            </a:r>
            <a:endParaRPr lang="cs-CZ" sz="2400" b="1" dirty="0"/>
          </a:p>
          <a:p>
            <a:r>
              <a:rPr lang="en-US" sz="3600" b="1" dirty="0"/>
              <a:t>155 for EMS, 158 for Police or 150 for Fire dept.</a:t>
            </a:r>
            <a:endParaRPr lang="cs-CZ" sz="3600" b="1" dirty="0"/>
          </a:p>
        </p:txBody>
      </p:sp>
    </p:spTree>
    <p:extLst>
      <p:ext uri="{BB962C8B-B14F-4D97-AF65-F5344CB8AC3E}">
        <p14:creationId xmlns:p14="http://schemas.microsoft.com/office/powerpoint/2010/main" val="2961354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ulka 5">
            <a:extLst>
              <a:ext uri="{FF2B5EF4-FFF2-40B4-BE49-F238E27FC236}">
                <a16:creationId xmlns:a16="http://schemas.microsoft.com/office/drawing/2014/main" id="{9372876A-CEC2-AB9E-E4D2-267BF012AAA1}"/>
              </a:ext>
            </a:extLst>
          </p:cNvPr>
          <p:cNvGraphicFramePr>
            <a:graphicFrameLocks noGrp="1"/>
          </p:cNvGraphicFramePr>
          <p:nvPr>
            <p:extLst>
              <p:ext uri="{D42A27DB-BD31-4B8C-83A1-F6EECF244321}">
                <p14:modId xmlns:p14="http://schemas.microsoft.com/office/powerpoint/2010/main" val="748535524"/>
              </p:ext>
            </p:extLst>
          </p:nvPr>
        </p:nvGraphicFramePr>
        <p:xfrm>
          <a:off x="1430449" y="1017038"/>
          <a:ext cx="9131804" cy="4851916"/>
        </p:xfrm>
        <a:graphic>
          <a:graphicData uri="http://schemas.openxmlformats.org/drawingml/2006/table">
            <a:tbl>
              <a:tblPr firstRow="1" firstCol="1" bandRow="1">
                <a:tableStyleId>{5C22544A-7EE6-4342-B048-85BDC9FD1C3A}</a:tableStyleId>
              </a:tblPr>
              <a:tblGrid>
                <a:gridCol w="1686146">
                  <a:extLst>
                    <a:ext uri="{9D8B030D-6E8A-4147-A177-3AD203B41FA5}">
                      <a16:colId xmlns:a16="http://schemas.microsoft.com/office/drawing/2014/main" val="968698252"/>
                    </a:ext>
                  </a:extLst>
                </a:gridCol>
                <a:gridCol w="7445658">
                  <a:extLst>
                    <a:ext uri="{9D8B030D-6E8A-4147-A177-3AD203B41FA5}">
                      <a16:colId xmlns:a16="http://schemas.microsoft.com/office/drawing/2014/main" val="3392631486"/>
                    </a:ext>
                  </a:extLst>
                </a:gridCol>
              </a:tblGrid>
              <a:tr h="2122419">
                <a:tc>
                  <a:txBody>
                    <a:bodyPr/>
                    <a:lstStyle/>
                    <a:p>
                      <a:pPr>
                        <a:lnSpc>
                          <a:spcPct val="107000"/>
                        </a:lnSpc>
                        <a:spcAft>
                          <a:spcPts val="800"/>
                        </a:spcAft>
                      </a:pPr>
                      <a:r>
                        <a:rPr lang="en-US" sz="1100" dirty="0">
                          <a:effectLst/>
                        </a:rPr>
                        <a:t>09.00 - 09.30</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100" dirty="0">
                          <a:effectLst/>
                        </a:rPr>
                        <a:t>Opening words</a:t>
                      </a:r>
                      <a:endParaRPr lang="cs-CZ" sz="1100" dirty="0">
                        <a:effectLst/>
                      </a:endParaRPr>
                    </a:p>
                    <a:p>
                      <a:pPr>
                        <a:lnSpc>
                          <a:spcPct val="107000"/>
                        </a:lnSpc>
                        <a:spcAft>
                          <a:spcPts val="800"/>
                        </a:spcAft>
                      </a:pPr>
                      <a:r>
                        <a:rPr lang="en-US" sz="1100" dirty="0" err="1">
                          <a:effectLst/>
                        </a:rPr>
                        <a:t>Patrícia</a:t>
                      </a:r>
                      <a:r>
                        <a:rPr lang="en-US" sz="1100" dirty="0">
                          <a:effectLst/>
                        </a:rPr>
                        <a:t> Almeida - President of ENPHE</a:t>
                      </a:r>
                      <a:endParaRPr lang="cs-CZ" sz="1100" dirty="0">
                        <a:effectLst/>
                      </a:endParaRPr>
                    </a:p>
                    <a:p>
                      <a:pPr>
                        <a:lnSpc>
                          <a:spcPct val="107000"/>
                        </a:lnSpc>
                        <a:spcAft>
                          <a:spcPts val="800"/>
                        </a:spcAft>
                      </a:pPr>
                      <a:r>
                        <a:rPr lang="en-US" sz="1100" dirty="0">
                          <a:effectLst/>
                        </a:rPr>
                        <a:t>Welcome to BIP course</a:t>
                      </a:r>
                      <a:endParaRPr lang="cs-CZ" sz="1100" dirty="0">
                        <a:effectLst/>
                      </a:endParaRPr>
                    </a:p>
                    <a:p>
                      <a:pPr>
                        <a:lnSpc>
                          <a:spcPct val="107000"/>
                        </a:lnSpc>
                        <a:spcAft>
                          <a:spcPts val="800"/>
                        </a:spcAft>
                      </a:pPr>
                      <a:r>
                        <a:rPr lang="en-US" sz="1100" dirty="0">
                          <a:effectLst/>
                        </a:rPr>
                        <a:t>Dagmar Pavlů and Ivana Vláčilová (Charles University, FTVS)</a:t>
                      </a:r>
                      <a:endParaRPr lang="cs-CZ" sz="1100" dirty="0">
                        <a:effectLst/>
                      </a:endParaRPr>
                    </a:p>
                    <a:p>
                      <a:pPr>
                        <a:lnSpc>
                          <a:spcPct val="107000"/>
                        </a:lnSpc>
                        <a:spcAft>
                          <a:spcPts val="800"/>
                        </a:spcAft>
                      </a:pPr>
                      <a:r>
                        <a:rPr lang="en-US" sz="1100" dirty="0">
                          <a:effectLst/>
                        </a:rPr>
                        <a:t>Hana Dvořáková and Samra Kovač (International Students Office)</a:t>
                      </a:r>
                      <a:endParaRPr lang="cs-CZ" sz="1100" dirty="0">
                        <a:effectLst/>
                      </a:endParaRPr>
                    </a:p>
                    <a:p>
                      <a:pPr>
                        <a:lnSpc>
                          <a:spcPct val="107000"/>
                        </a:lnSpc>
                        <a:spcAft>
                          <a:spcPts val="800"/>
                        </a:spcAft>
                      </a:pPr>
                      <a:r>
                        <a:rPr lang="en-US" sz="1100" dirty="0">
                          <a:effectLst/>
                        </a:rPr>
                        <a:t>Introduce oneself and Introduction for the course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5503243"/>
                  </a:ext>
                </a:extLst>
              </a:tr>
              <a:tr h="851803">
                <a:tc>
                  <a:txBody>
                    <a:bodyPr/>
                    <a:lstStyle/>
                    <a:p>
                      <a:pPr>
                        <a:lnSpc>
                          <a:spcPct val="107000"/>
                        </a:lnSpc>
                        <a:spcAft>
                          <a:spcPts val="800"/>
                        </a:spcAft>
                      </a:pPr>
                      <a:r>
                        <a:rPr lang="en-US" sz="1100">
                          <a:effectLst/>
                        </a:rPr>
                        <a:t>09.30 - 10.45</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Students’ presentations (learning assignment before the course):  Czech Republic, Spain – A Coruna, Spain - Madrid, Finland and France</a:t>
                      </a:r>
                      <a:endParaRPr lang="cs-CZ" sz="1400" dirty="0">
                        <a:effectLst/>
                      </a:endParaRPr>
                    </a:p>
                    <a:p>
                      <a:pPr>
                        <a:lnSpc>
                          <a:spcPct val="107000"/>
                        </a:lnSpc>
                        <a:spcAft>
                          <a:spcPts val="800"/>
                        </a:spcAft>
                      </a:pPr>
                      <a:r>
                        <a:rPr lang="en-US" sz="1400" dirty="0">
                          <a:effectLst/>
                        </a:rPr>
                        <a:t>Groups and grouping</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8468359"/>
                  </a:ext>
                </a:extLst>
              </a:tr>
              <a:tr h="232512">
                <a:tc>
                  <a:txBody>
                    <a:bodyPr/>
                    <a:lstStyle/>
                    <a:p>
                      <a:pPr>
                        <a:lnSpc>
                          <a:spcPct val="107000"/>
                        </a:lnSpc>
                        <a:spcAft>
                          <a:spcPts val="800"/>
                        </a:spcAft>
                      </a:pPr>
                      <a:r>
                        <a:rPr lang="en-US" sz="1100">
                          <a:effectLst/>
                        </a:rPr>
                        <a:t>10.45 - 12.30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Veronica Robles García (Spain): EBP introduction</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0783063"/>
                  </a:ext>
                </a:extLst>
              </a:tr>
              <a:tr h="232512">
                <a:tc>
                  <a:txBody>
                    <a:bodyPr/>
                    <a:lstStyle/>
                    <a:p>
                      <a:pPr>
                        <a:lnSpc>
                          <a:spcPct val="107000"/>
                        </a:lnSpc>
                        <a:spcAft>
                          <a:spcPts val="800"/>
                        </a:spcAft>
                      </a:pPr>
                      <a:r>
                        <a:rPr lang="en-US" sz="1100">
                          <a:effectLst/>
                        </a:rPr>
                        <a:t>12.30 - 13.30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Lunch (self funded)</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1721584"/>
                  </a:ext>
                </a:extLst>
              </a:tr>
              <a:tr h="473823">
                <a:tc>
                  <a:txBody>
                    <a:bodyPr/>
                    <a:lstStyle/>
                    <a:p>
                      <a:pPr>
                        <a:lnSpc>
                          <a:spcPct val="107000"/>
                        </a:lnSpc>
                        <a:spcAft>
                          <a:spcPts val="800"/>
                        </a:spcAft>
                      </a:pPr>
                      <a:r>
                        <a:rPr lang="en-US" sz="1100">
                          <a:effectLst/>
                        </a:rPr>
                        <a:t>13.45 - 14.30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Assoc Prof. Martin Musálek, PhD. (Czech </a:t>
                      </a:r>
                      <a:r>
                        <a:rPr lang="en-US" sz="1400" dirty="0" err="1">
                          <a:effectLst/>
                        </a:rPr>
                        <a:t>REpublic</a:t>
                      </a:r>
                      <a:r>
                        <a:rPr lang="en-US" sz="1400" dirty="0">
                          <a:effectLst/>
                        </a:rPr>
                        <a:t>): Testing end EBP </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1951083"/>
                  </a:ext>
                </a:extLst>
              </a:tr>
              <a:tr h="473823">
                <a:tc>
                  <a:txBody>
                    <a:bodyPr/>
                    <a:lstStyle/>
                    <a:p>
                      <a:pPr>
                        <a:lnSpc>
                          <a:spcPct val="107000"/>
                        </a:lnSpc>
                        <a:spcAft>
                          <a:spcPts val="800"/>
                        </a:spcAft>
                      </a:pPr>
                      <a:r>
                        <a:rPr lang="en-US" sz="1100">
                          <a:effectLst/>
                        </a:rPr>
                        <a:t>14.45 - 15.30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Keynote speaker Dr. Kamil Kotlík, PhD. (Czech Republic): Effective Communication and Teamwork</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2821811"/>
                  </a:ext>
                </a:extLst>
              </a:tr>
              <a:tr h="232512">
                <a:tc>
                  <a:txBody>
                    <a:bodyPr/>
                    <a:lstStyle/>
                    <a:p>
                      <a:pPr>
                        <a:lnSpc>
                          <a:spcPct val="107000"/>
                        </a:lnSpc>
                        <a:spcAft>
                          <a:spcPts val="800"/>
                        </a:spcAft>
                      </a:pPr>
                      <a:r>
                        <a:rPr lang="en-US" sz="1100">
                          <a:effectLst/>
                        </a:rPr>
                        <a:t>15.30 - 16.30</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Students groupwork</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6023550"/>
                  </a:ext>
                </a:extLst>
              </a:tr>
              <a:tr h="232512">
                <a:tc>
                  <a:txBody>
                    <a:bodyPr/>
                    <a:lstStyle/>
                    <a:p>
                      <a:pPr>
                        <a:lnSpc>
                          <a:spcPct val="107000"/>
                        </a:lnSpc>
                        <a:spcAft>
                          <a:spcPts val="800"/>
                        </a:spcAft>
                      </a:pPr>
                      <a:r>
                        <a:rPr lang="en-US" sz="1100" dirty="0">
                          <a:effectLst/>
                        </a:rPr>
                        <a:t>16:30 </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400" dirty="0">
                          <a:effectLst/>
                        </a:rPr>
                        <a:t>Faculty visit + sports activities</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7370313"/>
                  </a:ext>
                </a:extLst>
              </a:tr>
            </a:tbl>
          </a:graphicData>
        </a:graphic>
      </p:graphicFrame>
      <p:sp>
        <p:nvSpPr>
          <p:cNvPr id="7" name="Rectangle 2">
            <a:extLst>
              <a:ext uri="{FF2B5EF4-FFF2-40B4-BE49-F238E27FC236}">
                <a16:creationId xmlns:a16="http://schemas.microsoft.com/office/drawing/2014/main" id="{0F5DD25F-E989-A7F2-6DC6-DE80E59318E3}"/>
              </a:ext>
            </a:extLst>
          </p:cNvPr>
          <p:cNvSpPr>
            <a:spLocks noChangeArrowheads="1"/>
          </p:cNvSpPr>
          <p:nvPr/>
        </p:nvSpPr>
        <p:spPr bwMode="auto">
          <a:xfrm>
            <a:off x="1465485" y="108171"/>
            <a:ext cx="4826687" cy="800219"/>
          </a:xfrm>
          <a:prstGeom prst="rect">
            <a:avLst/>
          </a:prstGeom>
          <a:solidFill>
            <a:schemeClr val="tx2">
              <a:lumMod val="10000"/>
              <a:lumOff val="9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Monday 21 October – </a:t>
            </a:r>
            <a:r>
              <a:rPr kumimoji="0" lang="en-US" altLang="cs-CZ"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Room P6</a:t>
            </a:r>
            <a:endParaRPr kumimoji="0" lang="cs-CZ" altLang="cs-CZ"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
        <p:nvSpPr>
          <p:cNvPr id="9" name="TextovéPole 8">
            <a:extLst>
              <a:ext uri="{FF2B5EF4-FFF2-40B4-BE49-F238E27FC236}">
                <a16:creationId xmlns:a16="http://schemas.microsoft.com/office/drawing/2014/main" id="{5451B249-E4E2-9456-0245-C9249AD102F5}"/>
              </a:ext>
            </a:extLst>
          </p:cNvPr>
          <p:cNvSpPr txBox="1"/>
          <p:nvPr/>
        </p:nvSpPr>
        <p:spPr>
          <a:xfrm>
            <a:off x="81638" y="6083760"/>
            <a:ext cx="10835177" cy="646331"/>
          </a:xfrm>
          <a:prstGeom prst="rect">
            <a:avLst/>
          </a:prstGeom>
          <a:noFill/>
          <a:ln>
            <a:solidFill>
              <a:srgbClr val="0070C0"/>
            </a:solidFill>
          </a:ln>
        </p:spPr>
        <p:txBody>
          <a:bodyPr wrap="square">
            <a:spAutoFit/>
          </a:bodyPr>
          <a:lstStyle/>
          <a:p>
            <a:r>
              <a:rPr lang="en-US" b="1" dirty="0"/>
              <a:t>Evening </a:t>
            </a:r>
            <a:r>
              <a:rPr lang="en-US" b="1" dirty="0" err="1"/>
              <a:t>programme</a:t>
            </a:r>
            <a:r>
              <a:rPr lang="en-US" dirty="0"/>
              <a:t>: sports activities on the faculty campus - sports competitions, organized by students from the Students point office (Anas, Sofia and </a:t>
            </a:r>
            <a:r>
              <a:rPr lang="en-US" dirty="0" err="1"/>
              <a:t>Hynne</a:t>
            </a:r>
            <a:r>
              <a:rPr lang="en-US" dirty="0"/>
              <a:t>)</a:t>
            </a:r>
            <a:endParaRPr lang="cs-CZ" dirty="0"/>
          </a:p>
        </p:txBody>
      </p:sp>
    </p:spTree>
    <p:extLst>
      <p:ext uri="{BB962C8B-B14F-4D97-AF65-F5344CB8AC3E}">
        <p14:creationId xmlns:p14="http://schemas.microsoft.com/office/powerpoint/2010/main" val="278093372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341</TotalTime>
  <Words>1841</Words>
  <Application>Microsoft Office PowerPoint</Application>
  <PresentationFormat>Širokoúhlá obrazovka</PresentationFormat>
  <Paragraphs>274</Paragraphs>
  <Slides>24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24</vt:i4>
      </vt:variant>
    </vt:vector>
  </HeadingPairs>
  <TitlesOfParts>
    <vt:vector size="31" baseType="lpstr">
      <vt:lpstr>Aptos</vt:lpstr>
      <vt:lpstr>Aptos Display</vt:lpstr>
      <vt:lpstr>Aptos Narrow</vt:lpstr>
      <vt:lpstr>Arial</vt:lpstr>
      <vt:lpstr>Calibri</vt:lpstr>
      <vt:lpstr>Wingdings</vt:lpstr>
      <vt:lpstr>Motiv Office</vt:lpstr>
      <vt:lpstr>WELCOME to the BIP programme  Charles University, Faculty of Physical Education and Sports </vt:lpstr>
      <vt:lpstr>WELCOME to Prague </vt:lpstr>
      <vt:lpstr>welcome to Prague</vt:lpstr>
      <vt:lpstr>BIP Course - Prague</vt:lpstr>
      <vt:lpstr>BIP Course - CONTENT</vt:lpstr>
      <vt:lpstr>Basic information</vt:lpstr>
      <vt:lpstr>Photography during the BIP-course</vt:lpstr>
      <vt:lpstr>In case of emergency </vt:lpstr>
      <vt:lpstr>Prezentace aplikace PowerPoint</vt:lpstr>
      <vt:lpstr>Working groups of students</vt:lpstr>
      <vt:lpstr>Prezentace aplikace PowerPoint</vt:lpstr>
      <vt:lpstr>General information for group work</vt:lpstr>
      <vt:lpstr>Procedure for processing the search (1)</vt:lpstr>
      <vt:lpstr>Procedure for processing the search (2)</vt:lpstr>
      <vt:lpstr>Procedure for processing the search (3)</vt:lpstr>
      <vt:lpstr>Procedure for processing the search (4)</vt:lpstr>
      <vt:lpstr>Presentation of group work results</vt:lpstr>
      <vt:lpstr>Blog article</vt:lpstr>
      <vt:lpstr>Blog article - structure</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BIP programme  Charles University, Faculty of Physical Education and Sports </dc:title>
  <dc:creator>Dagmar Pavlů</dc:creator>
  <cp:lastModifiedBy>ucitel</cp:lastModifiedBy>
  <cp:revision>16</cp:revision>
  <cp:lastPrinted>2024-10-19T11:52:21Z</cp:lastPrinted>
  <dcterms:created xsi:type="dcterms:W3CDTF">2024-10-17T09:01:38Z</dcterms:created>
  <dcterms:modified xsi:type="dcterms:W3CDTF">2024-10-21T06:20:01Z</dcterms:modified>
</cp:coreProperties>
</file>