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80" r:id="rId5"/>
    <p:sldId id="281" r:id="rId6"/>
    <p:sldId id="269" r:id="rId7"/>
    <p:sldId id="268" r:id="rId8"/>
    <p:sldId id="276" r:id="rId9"/>
    <p:sldId id="260" r:id="rId10"/>
    <p:sldId id="267" r:id="rId11"/>
    <p:sldId id="265" r:id="rId12"/>
    <p:sldId id="270" r:id="rId13"/>
    <p:sldId id="271" r:id="rId14"/>
    <p:sldId id="272" r:id="rId15"/>
    <p:sldId id="273" r:id="rId16"/>
    <p:sldId id="275" r:id="rId17"/>
    <p:sldId id="274" r:id="rId18"/>
    <p:sldId id="277" r:id="rId19"/>
    <p:sldId id="278" r:id="rId20"/>
    <p:sldId id="261" r:id="rId21"/>
    <p:sldId id="262" r:id="rId22"/>
    <p:sldId id="263" r:id="rId23"/>
    <p:sldId id="264" r:id="rId24"/>
    <p:sldId id="279" r:id="rId25"/>
  </p:sldIdLst>
  <p:sldSz cx="12192000" cy="6858000"/>
  <p:notesSz cx="6761163" cy="99425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365" autoAdjust="0"/>
  </p:normalViewPr>
  <p:slideViewPr>
    <p:cSldViewPr snapToGrid="0">
      <p:cViewPr varScale="1">
        <p:scale>
          <a:sx n="93" d="100"/>
          <a:sy n="93" d="100"/>
        </p:scale>
        <p:origin x="30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BDC7EA-3E66-7C1F-C501-7A1FE60C72C2}"/>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0F6A09C8-A2DD-6C1F-7994-E92723E43A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BA238260-FB31-1546-A23F-786697F4B759}"/>
              </a:ext>
            </a:extLst>
          </p:cNvPr>
          <p:cNvSpPr>
            <a:spLocks noGrp="1"/>
          </p:cNvSpPr>
          <p:nvPr>
            <p:ph type="dt" sz="half" idx="10"/>
          </p:nvPr>
        </p:nvSpPr>
        <p:spPr/>
        <p:txBody>
          <a:bodyPr/>
          <a:lstStyle/>
          <a:p>
            <a:fld id="{F4A86FF3-9B90-43BB-ABCF-4CED327AB1E1}" type="datetimeFigureOut">
              <a:rPr lang="cs-CZ" smtClean="0"/>
              <a:t>21.10.2024</a:t>
            </a:fld>
            <a:endParaRPr lang="cs-CZ"/>
          </a:p>
        </p:txBody>
      </p:sp>
      <p:sp>
        <p:nvSpPr>
          <p:cNvPr id="5" name="Zástupný symbol pro zápatí 4">
            <a:extLst>
              <a:ext uri="{FF2B5EF4-FFF2-40B4-BE49-F238E27FC236}">
                <a16:creationId xmlns:a16="http://schemas.microsoft.com/office/drawing/2014/main" id="{BD504DFC-6A67-BCEF-7089-7A5B3C3D131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4ED18E3-F6B2-4981-2415-5B796F46814C}"/>
              </a:ext>
            </a:extLst>
          </p:cNvPr>
          <p:cNvSpPr>
            <a:spLocks noGrp="1"/>
          </p:cNvSpPr>
          <p:nvPr>
            <p:ph type="sldNum" sz="quarter" idx="12"/>
          </p:nvPr>
        </p:nvSpPr>
        <p:spPr/>
        <p:txBody>
          <a:bodyPr/>
          <a:lstStyle/>
          <a:p>
            <a:fld id="{8477A42A-1478-49CD-B234-916BCED8E9FA}" type="slidenum">
              <a:rPr lang="cs-CZ" smtClean="0"/>
              <a:t>‹#›</a:t>
            </a:fld>
            <a:endParaRPr lang="cs-CZ"/>
          </a:p>
        </p:txBody>
      </p:sp>
    </p:spTree>
    <p:extLst>
      <p:ext uri="{BB962C8B-B14F-4D97-AF65-F5344CB8AC3E}">
        <p14:creationId xmlns:p14="http://schemas.microsoft.com/office/powerpoint/2010/main" val="34183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06B861-8CD0-3197-2F34-CEE029627EFB}"/>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A9A2D802-E50E-F45A-AC08-98702BB373F3}"/>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8865A34-75E6-4725-16C2-A5FF32E81164}"/>
              </a:ext>
            </a:extLst>
          </p:cNvPr>
          <p:cNvSpPr>
            <a:spLocks noGrp="1"/>
          </p:cNvSpPr>
          <p:nvPr>
            <p:ph type="dt" sz="half" idx="10"/>
          </p:nvPr>
        </p:nvSpPr>
        <p:spPr/>
        <p:txBody>
          <a:bodyPr/>
          <a:lstStyle/>
          <a:p>
            <a:fld id="{F4A86FF3-9B90-43BB-ABCF-4CED327AB1E1}" type="datetimeFigureOut">
              <a:rPr lang="cs-CZ" smtClean="0"/>
              <a:t>21.10.2024</a:t>
            </a:fld>
            <a:endParaRPr lang="cs-CZ"/>
          </a:p>
        </p:txBody>
      </p:sp>
      <p:sp>
        <p:nvSpPr>
          <p:cNvPr id="5" name="Zástupný symbol pro zápatí 4">
            <a:extLst>
              <a:ext uri="{FF2B5EF4-FFF2-40B4-BE49-F238E27FC236}">
                <a16:creationId xmlns:a16="http://schemas.microsoft.com/office/drawing/2014/main" id="{A0F093C6-89AC-A523-8359-0BEA17358E6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E4B61E0-8CD3-1199-F3B9-53E0C028F824}"/>
              </a:ext>
            </a:extLst>
          </p:cNvPr>
          <p:cNvSpPr>
            <a:spLocks noGrp="1"/>
          </p:cNvSpPr>
          <p:nvPr>
            <p:ph type="sldNum" sz="quarter" idx="12"/>
          </p:nvPr>
        </p:nvSpPr>
        <p:spPr/>
        <p:txBody>
          <a:bodyPr/>
          <a:lstStyle/>
          <a:p>
            <a:fld id="{8477A42A-1478-49CD-B234-916BCED8E9FA}" type="slidenum">
              <a:rPr lang="cs-CZ" smtClean="0"/>
              <a:t>‹#›</a:t>
            </a:fld>
            <a:endParaRPr lang="cs-CZ"/>
          </a:p>
        </p:txBody>
      </p:sp>
    </p:spTree>
    <p:extLst>
      <p:ext uri="{BB962C8B-B14F-4D97-AF65-F5344CB8AC3E}">
        <p14:creationId xmlns:p14="http://schemas.microsoft.com/office/powerpoint/2010/main" val="2011416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8FCAD8ED-4C18-8E62-EDED-354202ABD708}"/>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9E5F944E-4968-E25E-CA58-547D0ACD72FC}"/>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DE87D1D-7D6D-3567-F598-DA288DB65EBB}"/>
              </a:ext>
            </a:extLst>
          </p:cNvPr>
          <p:cNvSpPr>
            <a:spLocks noGrp="1"/>
          </p:cNvSpPr>
          <p:nvPr>
            <p:ph type="dt" sz="half" idx="10"/>
          </p:nvPr>
        </p:nvSpPr>
        <p:spPr/>
        <p:txBody>
          <a:bodyPr/>
          <a:lstStyle/>
          <a:p>
            <a:fld id="{F4A86FF3-9B90-43BB-ABCF-4CED327AB1E1}" type="datetimeFigureOut">
              <a:rPr lang="cs-CZ" smtClean="0"/>
              <a:t>21.10.2024</a:t>
            </a:fld>
            <a:endParaRPr lang="cs-CZ"/>
          </a:p>
        </p:txBody>
      </p:sp>
      <p:sp>
        <p:nvSpPr>
          <p:cNvPr id="5" name="Zástupný symbol pro zápatí 4">
            <a:extLst>
              <a:ext uri="{FF2B5EF4-FFF2-40B4-BE49-F238E27FC236}">
                <a16:creationId xmlns:a16="http://schemas.microsoft.com/office/drawing/2014/main" id="{D4280A26-EDAE-6F71-4E37-97D0F10C45E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77192E31-D548-06ED-C2D8-0F2DDA6C4C9F}"/>
              </a:ext>
            </a:extLst>
          </p:cNvPr>
          <p:cNvSpPr>
            <a:spLocks noGrp="1"/>
          </p:cNvSpPr>
          <p:nvPr>
            <p:ph type="sldNum" sz="quarter" idx="12"/>
          </p:nvPr>
        </p:nvSpPr>
        <p:spPr/>
        <p:txBody>
          <a:bodyPr/>
          <a:lstStyle/>
          <a:p>
            <a:fld id="{8477A42A-1478-49CD-B234-916BCED8E9FA}" type="slidenum">
              <a:rPr lang="cs-CZ" smtClean="0"/>
              <a:t>‹#›</a:t>
            </a:fld>
            <a:endParaRPr lang="cs-CZ"/>
          </a:p>
        </p:txBody>
      </p:sp>
    </p:spTree>
    <p:extLst>
      <p:ext uri="{BB962C8B-B14F-4D97-AF65-F5344CB8AC3E}">
        <p14:creationId xmlns:p14="http://schemas.microsoft.com/office/powerpoint/2010/main" val="1123516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C9C2CA3-AA15-DFB3-46BA-9B203DA24A67}"/>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A303E8B2-A4D8-42A8-8A15-E5FF15E2A8E6}"/>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54FB1888-CDF7-826A-2024-1D158171BBC5}"/>
              </a:ext>
            </a:extLst>
          </p:cNvPr>
          <p:cNvSpPr>
            <a:spLocks noGrp="1"/>
          </p:cNvSpPr>
          <p:nvPr>
            <p:ph type="dt" sz="half" idx="10"/>
          </p:nvPr>
        </p:nvSpPr>
        <p:spPr/>
        <p:txBody>
          <a:bodyPr/>
          <a:lstStyle/>
          <a:p>
            <a:fld id="{F4A86FF3-9B90-43BB-ABCF-4CED327AB1E1}" type="datetimeFigureOut">
              <a:rPr lang="cs-CZ" smtClean="0"/>
              <a:t>21.10.2024</a:t>
            </a:fld>
            <a:endParaRPr lang="cs-CZ"/>
          </a:p>
        </p:txBody>
      </p:sp>
      <p:sp>
        <p:nvSpPr>
          <p:cNvPr id="5" name="Zástupný symbol pro zápatí 4">
            <a:extLst>
              <a:ext uri="{FF2B5EF4-FFF2-40B4-BE49-F238E27FC236}">
                <a16:creationId xmlns:a16="http://schemas.microsoft.com/office/drawing/2014/main" id="{34F528F9-7FCE-8FAE-B624-E95CBD1DB6B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B3F5D71-7CE2-1B1F-EB19-6585F8FD885E}"/>
              </a:ext>
            </a:extLst>
          </p:cNvPr>
          <p:cNvSpPr>
            <a:spLocks noGrp="1"/>
          </p:cNvSpPr>
          <p:nvPr>
            <p:ph type="sldNum" sz="quarter" idx="12"/>
          </p:nvPr>
        </p:nvSpPr>
        <p:spPr/>
        <p:txBody>
          <a:bodyPr/>
          <a:lstStyle/>
          <a:p>
            <a:fld id="{8477A42A-1478-49CD-B234-916BCED8E9FA}" type="slidenum">
              <a:rPr lang="cs-CZ" smtClean="0"/>
              <a:t>‹#›</a:t>
            </a:fld>
            <a:endParaRPr lang="cs-CZ"/>
          </a:p>
        </p:txBody>
      </p:sp>
    </p:spTree>
    <p:extLst>
      <p:ext uri="{BB962C8B-B14F-4D97-AF65-F5344CB8AC3E}">
        <p14:creationId xmlns:p14="http://schemas.microsoft.com/office/powerpoint/2010/main" val="1646292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2F2849-DD72-0CD9-183F-F00EB0FDB7C4}"/>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0BE7B367-9FBB-E57F-AE87-081D125DBE5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370AF2AF-B317-B7AD-2442-49A3B4614FF1}"/>
              </a:ext>
            </a:extLst>
          </p:cNvPr>
          <p:cNvSpPr>
            <a:spLocks noGrp="1"/>
          </p:cNvSpPr>
          <p:nvPr>
            <p:ph type="dt" sz="half" idx="10"/>
          </p:nvPr>
        </p:nvSpPr>
        <p:spPr/>
        <p:txBody>
          <a:bodyPr/>
          <a:lstStyle/>
          <a:p>
            <a:fld id="{F4A86FF3-9B90-43BB-ABCF-4CED327AB1E1}" type="datetimeFigureOut">
              <a:rPr lang="cs-CZ" smtClean="0"/>
              <a:t>21.10.2024</a:t>
            </a:fld>
            <a:endParaRPr lang="cs-CZ"/>
          </a:p>
        </p:txBody>
      </p:sp>
      <p:sp>
        <p:nvSpPr>
          <p:cNvPr id="5" name="Zástupný symbol pro zápatí 4">
            <a:extLst>
              <a:ext uri="{FF2B5EF4-FFF2-40B4-BE49-F238E27FC236}">
                <a16:creationId xmlns:a16="http://schemas.microsoft.com/office/drawing/2014/main" id="{E8511648-B596-2CBD-B39B-34BBB0D432E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73A6BC3-BE79-B022-A401-9E2D23D75BD1}"/>
              </a:ext>
            </a:extLst>
          </p:cNvPr>
          <p:cNvSpPr>
            <a:spLocks noGrp="1"/>
          </p:cNvSpPr>
          <p:nvPr>
            <p:ph type="sldNum" sz="quarter" idx="12"/>
          </p:nvPr>
        </p:nvSpPr>
        <p:spPr/>
        <p:txBody>
          <a:bodyPr/>
          <a:lstStyle/>
          <a:p>
            <a:fld id="{8477A42A-1478-49CD-B234-916BCED8E9FA}" type="slidenum">
              <a:rPr lang="cs-CZ" smtClean="0"/>
              <a:t>‹#›</a:t>
            </a:fld>
            <a:endParaRPr lang="cs-CZ"/>
          </a:p>
        </p:txBody>
      </p:sp>
    </p:spTree>
    <p:extLst>
      <p:ext uri="{BB962C8B-B14F-4D97-AF65-F5344CB8AC3E}">
        <p14:creationId xmlns:p14="http://schemas.microsoft.com/office/powerpoint/2010/main" val="1982956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2350CC-A2E5-2154-E37D-E1684ACE1536}"/>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659E2CED-C09C-BECD-7C32-154F07B5C6C1}"/>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332D9627-55E7-5C69-0B6B-E24C22BCA40B}"/>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6F788688-DCFA-642D-DC81-9DC7EF8B8C89}"/>
              </a:ext>
            </a:extLst>
          </p:cNvPr>
          <p:cNvSpPr>
            <a:spLocks noGrp="1"/>
          </p:cNvSpPr>
          <p:nvPr>
            <p:ph type="dt" sz="half" idx="10"/>
          </p:nvPr>
        </p:nvSpPr>
        <p:spPr/>
        <p:txBody>
          <a:bodyPr/>
          <a:lstStyle/>
          <a:p>
            <a:fld id="{F4A86FF3-9B90-43BB-ABCF-4CED327AB1E1}" type="datetimeFigureOut">
              <a:rPr lang="cs-CZ" smtClean="0"/>
              <a:t>21.10.2024</a:t>
            </a:fld>
            <a:endParaRPr lang="cs-CZ"/>
          </a:p>
        </p:txBody>
      </p:sp>
      <p:sp>
        <p:nvSpPr>
          <p:cNvPr id="6" name="Zástupný symbol pro zápatí 5">
            <a:extLst>
              <a:ext uri="{FF2B5EF4-FFF2-40B4-BE49-F238E27FC236}">
                <a16:creationId xmlns:a16="http://schemas.microsoft.com/office/drawing/2014/main" id="{FE61D9B2-99FC-824F-CACD-A1DE446EFE6F}"/>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C369AD0C-D162-8A05-A8EA-D6B5D281AFB3}"/>
              </a:ext>
            </a:extLst>
          </p:cNvPr>
          <p:cNvSpPr>
            <a:spLocks noGrp="1"/>
          </p:cNvSpPr>
          <p:nvPr>
            <p:ph type="sldNum" sz="quarter" idx="12"/>
          </p:nvPr>
        </p:nvSpPr>
        <p:spPr/>
        <p:txBody>
          <a:bodyPr/>
          <a:lstStyle/>
          <a:p>
            <a:fld id="{8477A42A-1478-49CD-B234-916BCED8E9FA}" type="slidenum">
              <a:rPr lang="cs-CZ" smtClean="0"/>
              <a:t>‹#›</a:t>
            </a:fld>
            <a:endParaRPr lang="cs-CZ"/>
          </a:p>
        </p:txBody>
      </p:sp>
    </p:spTree>
    <p:extLst>
      <p:ext uri="{BB962C8B-B14F-4D97-AF65-F5344CB8AC3E}">
        <p14:creationId xmlns:p14="http://schemas.microsoft.com/office/powerpoint/2010/main" val="1116056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CD1D78-90AA-BF41-E1A2-3CF1BC7835CD}"/>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E8E78341-8815-0E06-C906-9A13F9F5D3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4E3BCFA2-D614-2495-1443-4A0CF85810E3}"/>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D40E82D5-51F9-CD11-98D3-4DA3FB7FBE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E90E272C-C5B9-AA58-6A83-65E57660D22F}"/>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AC39821D-B670-2F02-8BDC-9E10F00174BC}"/>
              </a:ext>
            </a:extLst>
          </p:cNvPr>
          <p:cNvSpPr>
            <a:spLocks noGrp="1"/>
          </p:cNvSpPr>
          <p:nvPr>
            <p:ph type="dt" sz="half" idx="10"/>
          </p:nvPr>
        </p:nvSpPr>
        <p:spPr/>
        <p:txBody>
          <a:bodyPr/>
          <a:lstStyle/>
          <a:p>
            <a:fld id="{F4A86FF3-9B90-43BB-ABCF-4CED327AB1E1}" type="datetimeFigureOut">
              <a:rPr lang="cs-CZ" smtClean="0"/>
              <a:t>21.10.2024</a:t>
            </a:fld>
            <a:endParaRPr lang="cs-CZ"/>
          </a:p>
        </p:txBody>
      </p:sp>
      <p:sp>
        <p:nvSpPr>
          <p:cNvPr id="8" name="Zástupný symbol pro zápatí 7">
            <a:extLst>
              <a:ext uri="{FF2B5EF4-FFF2-40B4-BE49-F238E27FC236}">
                <a16:creationId xmlns:a16="http://schemas.microsoft.com/office/drawing/2014/main" id="{B1E69817-B015-3392-8FB9-CB5FE09EDA09}"/>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5AE4CFCA-C0FB-9423-35F8-B1E2A7734AC8}"/>
              </a:ext>
            </a:extLst>
          </p:cNvPr>
          <p:cNvSpPr>
            <a:spLocks noGrp="1"/>
          </p:cNvSpPr>
          <p:nvPr>
            <p:ph type="sldNum" sz="quarter" idx="12"/>
          </p:nvPr>
        </p:nvSpPr>
        <p:spPr/>
        <p:txBody>
          <a:bodyPr/>
          <a:lstStyle/>
          <a:p>
            <a:fld id="{8477A42A-1478-49CD-B234-916BCED8E9FA}" type="slidenum">
              <a:rPr lang="cs-CZ" smtClean="0"/>
              <a:t>‹#›</a:t>
            </a:fld>
            <a:endParaRPr lang="cs-CZ"/>
          </a:p>
        </p:txBody>
      </p:sp>
    </p:spTree>
    <p:extLst>
      <p:ext uri="{BB962C8B-B14F-4D97-AF65-F5344CB8AC3E}">
        <p14:creationId xmlns:p14="http://schemas.microsoft.com/office/powerpoint/2010/main" val="324801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819FF6-B637-B47A-CA42-67F20058C9F8}"/>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75959745-E531-16E8-E238-3387127A378B}"/>
              </a:ext>
            </a:extLst>
          </p:cNvPr>
          <p:cNvSpPr>
            <a:spLocks noGrp="1"/>
          </p:cNvSpPr>
          <p:nvPr>
            <p:ph type="dt" sz="half" idx="10"/>
          </p:nvPr>
        </p:nvSpPr>
        <p:spPr/>
        <p:txBody>
          <a:bodyPr/>
          <a:lstStyle/>
          <a:p>
            <a:fld id="{F4A86FF3-9B90-43BB-ABCF-4CED327AB1E1}" type="datetimeFigureOut">
              <a:rPr lang="cs-CZ" smtClean="0"/>
              <a:t>21.10.2024</a:t>
            </a:fld>
            <a:endParaRPr lang="cs-CZ"/>
          </a:p>
        </p:txBody>
      </p:sp>
      <p:sp>
        <p:nvSpPr>
          <p:cNvPr id="4" name="Zástupný symbol pro zápatí 3">
            <a:extLst>
              <a:ext uri="{FF2B5EF4-FFF2-40B4-BE49-F238E27FC236}">
                <a16:creationId xmlns:a16="http://schemas.microsoft.com/office/drawing/2014/main" id="{3C76E4C6-63CE-B567-9EAA-CE8EEB19C63A}"/>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08FFA1E3-E514-C90D-20DF-4EEF4176F66E}"/>
              </a:ext>
            </a:extLst>
          </p:cNvPr>
          <p:cNvSpPr>
            <a:spLocks noGrp="1"/>
          </p:cNvSpPr>
          <p:nvPr>
            <p:ph type="sldNum" sz="quarter" idx="12"/>
          </p:nvPr>
        </p:nvSpPr>
        <p:spPr/>
        <p:txBody>
          <a:bodyPr/>
          <a:lstStyle/>
          <a:p>
            <a:fld id="{8477A42A-1478-49CD-B234-916BCED8E9FA}" type="slidenum">
              <a:rPr lang="cs-CZ" smtClean="0"/>
              <a:t>‹#›</a:t>
            </a:fld>
            <a:endParaRPr lang="cs-CZ"/>
          </a:p>
        </p:txBody>
      </p:sp>
    </p:spTree>
    <p:extLst>
      <p:ext uri="{BB962C8B-B14F-4D97-AF65-F5344CB8AC3E}">
        <p14:creationId xmlns:p14="http://schemas.microsoft.com/office/powerpoint/2010/main" val="1538132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5505C8FC-FE10-DE68-66C7-9A4DA22DF4AE}"/>
              </a:ext>
            </a:extLst>
          </p:cNvPr>
          <p:cNvSpPr>
            <a:spLocks noGrp="1"/>
          </p:cNvSpPr>
          <p:nvPr>
            <p:ph type="dt" sz="half" idx="10"/>
          </p:nvPr>
        </p:nvSpPr>
        <p:spPr/>
        <p:txBody>
          <a:bodyPr/>
          <a:lstStyle/>
          <a:p>
            <a:fld id="{F4A86FF3-9B90-43BB-ABCF-4CED327AB1E1}" type="datetimeFigureOut">
              <a:rPr lang="cs-CZ" smtClean="0"/>
              <a:t>21.10.2024</a:t>
            </a:fld>
            <a:endParaRPr lang="cs-CZ"/>
          </a:p>
        </p:txBody>
      </p:sp>
      <p:sp>
        <p:nvSpPr>
          <p:cNvPr id="3" name="Zástupný symbol pro zápatí 2">
            <a:extLst>
              <a:ext uri="{FF2B5EF4-FFF2-40B4-BE49-F238E27FC236}">
                <a16:creationId xmlns:a16="http://schemas.microsoft.com/office/drawing/2014/main" id="{5E9DAA2D-911F-24EF-7802-CAAE643F057F}"/>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61B069E3-E5C0-2038-3B4E-D6783CFABD55}"/>
              </a:ext>
            </a:extLst>
          </p:cNvPr>
          <p:cNvSpPr>
            <a:spLocks noGrp="1"/>
          </p:cNvSpPr>
          <p:nvPr>
            <p:ph type="sldNum" sz="quarter" idx="12"/>
          </p:nvPr>
        </p:nvSpPr>
        <p:spPr/>
        <p:txBody>
          <a:bodyPr/>
          <a:lstStyle/>
          <a:p>
            <a:fld id="{8477A42A-1478-49CD-B234-916BCED8E9FA}" type="slidenum">
              <a:rPr lang="cs-CZ" smtClean="0"/>
              <a:t>‹#›</a:t>
            </a:fld>
            <a:endParaRPr lang="cs-CZ"/>
          </a:p>
        </p:txBody>
      </p:sp>
    </p:spTree>
    <p:extLst>
      <p:ext uri="{BB962C8B-B14F-4D97-AF65-F5344CB8AC3E}">
        <p14:creationId xmlns:p14="http://schemas.microsoft.com/office/powerpoint/2010/main" val="628272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F584C74-697D-9CA5-D426-544D91F064C0}"/>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44095109-B0FB-A5CC-1AB9-60D159788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3E65FEFD-A38E-4C03-591E-9C89053437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D3815AD1-C15C-A4B7-AA4A-92F8F9B155CF}"/>
              </a:ext>
            </a:extLst>
          </p:cNvPr>
          <p:cNvSpPr>
            <a:spLocks noGrp="1"/>
          </p:cNvSpPr>
          <p:nvPr>
            <p:ph type="dt" sz="half" idx="10"/>
          </p:nvPr>
        </p:nvSpPr>
        <p:spPr/>
        <p:txBody>
          <a:bodyPr/>
          <a:lstStyle/>
          <a:p>
            <a:fld id="{F4A86FF3-9B90-43BB-ABCF-4CED327AB1E1}" type="datetimeFigureOut">
              <a:rPr lang="cs-CZ" smtClean="0"/>
              <a:t>21.10.2024</a:t>
            </a:fld>
            <a:endParaRPr lang="cs-CZ"/>
          </a:p>
        </p:txBody>
      </p:sp>
      <p:sp>
        <p:nvSpPr>
          <p:cNvPr id="6" name="Zástupný symbol pro zápatí 5">
            <a:extLst>
              <a:ext uri="{FF2B5EF4-FFF2-40B4-BE49-F238E27FC236}">
                <a16:creationId xmlns:a16="http://schemas.microsoft.com/office/drawing/2014/main" id="{42100A56-90C3-D368-3F99-CA2A7BB51035}"/>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168A1CFB-828E-8D58-EE39-A496FBFC9A4E}"/>
              </a:ext>
            </a:extLst>
          </p:cNvPr>
          <p:cNvSpPr>
            <a:spLocks noGrp="1"/>
          </p:cNvSpPr>
          <p:nvPr>
            <p:ph type="sldNum" sz="quarter" idx="12"/>
          </p:nvPr>
        </p:nvSpPr>
        <p:spPr/>
        <p:txBody>
          <a:bodyPr/>
          <a:lstStyle/>
          <a:p>
            <a:fld id="{8477A42A-1478-49CD-B234-916BCED8E9FA}" type="slidenum">
              <a:rPr lang="cs-CZ" smtClean="0"/>
              <a:t>‹#›</a:t>
            </a:fld>
            <a:endParaRPr lang="cs-CZ"/>
          </a:p>
        </p:txBody>
      </p:sp>
    </p:spTree>
    <p:extLst>
      <p:ext uri="{BB962C8B-B14F-4D97-AF65-F5344CB8AC3E}">
        <p14:creationId xmlns:p14="http://schemas.microsoft.com/office/powerpoint/2010/main" val="3270638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B76A9C7-1ACA-157F-A499-6E35D5011964}"/>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B8ED37A2-308C-4F07-8333-4F9A17D6DF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2690358D-72BE-AE61-6F1B-BC93DBA1AF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26E805EA-0829-DCAA-692F-A41F69BEF8A9}"/>
              </a:ext>
            </a:extLst>
          </p:cNvPr>
          <p:cNvSpPr>
            <a:spLocks noGrp="1"/>
          </p:cNvSpPr>
          <p:nvPr>
            <p:ph type="dt" sz="half" idx="10"/>
          </p:nvPr>
        </p:nvSpPr>
        <p:spPr/>
        <p:txBody>
          <a:bodyPr/>
          <a:lstStyle/>
          <a:p>
            <a:fld id="{F4A86FF3-9B90-43BB-ABCF-4CED327AB1E1}" type="datetimeFigureOut">
              <a:rPr lang="cs-CZ" smtClean="0"/>
              <a:t>21.10.2024</a:t>
            </a:fld>
            <a:endParaRPr lang="cs-CZ"/>
          </a:p>
        </p:txBody>
      </p:sp>
      <p:sp>
        <p:nvSpPr>
          <p:cNvPr id="6" name="Zástupný symbol pro zápatí 5">
            <a:extLst>
              <a:ext uri="{FF2B5EF4-FFF2-40B4-BE49-F238E27FC236}">
                <a16:creationId xmlns:a16="http://schemas.microsoft.com/office/drawing/2014/main" id="{35455A2F-508C-A86F-0F74-4A6379BE8307}"/>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E933F670-C215-A27B-03A7-03AC96F5C0E4}"/>
              </a:ext>
            </a:extLst>
          </p:cNvPr>
          <p:cNvSpPr>
            <a:spLocks noGrp="1"/>
          </p:cNvSpPr>
          <p:nvPr>
            <p:ph type="sldNum" sz="quarter" idx="12"/>
          </p:nvPr>
        </p:nvSpPr>
        <p:spPr/>
        <p:txBody>
          <a:bodyPr/>
          <a:lstStyle/>
          <a:p>
            <a:fld id="{8477A42A-1478-49CD-B234-916BCED8E9FA}" type="slidenum">
              <a:rPr lang="cs-CZ" smtClean="0"/>
              <a:t>‹#›</a:t>
            </a:fld>
            <a:endParaRPr lang="cs-CZ"/>
          </a:p>
        </p:txBody>
      </p:sp>
    </p:spTree>
    <p:extLst>
      <p:ext uri="{BB962C8B-B14F-4D97-AF65-F5344CB8AC3E}">
        <p14:creationId xmlns:p14="http://schemas.microsoft.com/office/powerpoint/2010/main" val="9178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CE8A7954-A009-58FD-9003-7C32066995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C5A3B1DE-5B61-4ECC-D8AE-5E6338D7BB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95FAB16-51C7-6BA8-52A5-295D134B60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4A86FF3-9B90-43BB-ABCF-4CED327AB1E1}" type="datetimeFigureOut">
              <a:rPr lang="cs-CZ" smtClean="0"/>
              <a:t>21.10.2024</a:t>
            </a:fld>
            <a:endParaRPr lang="cs-CZ"/>
          </a:p>
        </p:txBody>
      </p:sp>
      <p:sp>
        <p:nvSpPr>
          <p:cNvPr id="5" name="Zástupný symbol pro zápatí 4">
            <a:extLst>
              <a:ext uri="{FF2B5EF4-FFF2-40B4-BE49-F238E27FC236}">
                <a16:creationId xmlns:a16="http://schemas.microsoft.com/office/drawing/2014/main" id="{FE5D9EF9-02B7-C4CD-B7EE-BF659568B4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cs-CZ"/>
          </a:p>
        </p:txBody>
      </p:sp>
      <p:sp>
        <p:nvSpPr>
          <p:cNvPr id="6" name="Zástupný symbol pro číslo snímku 5">
            <a:extLst>
              <a:ext uri="{FF2B5EF4-FFF2-40B4-BE49-F238E27FC236}">
                <a16:creationId xmlns:a16="http://schemas.microsoft.com/office/drawing/2014/main" id="{C9C79A8D-FBE9-D96E-5A43-B1EB744BC7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477A42A-1478-49CD-B234-916BCED8E9FA}" type="slidenum">
              <a:rPr lang="cs-CZ" smtClean="0"/>
              <a:t>‹#›</a:t>
            </a:fld>
            <a:endParaRPr lang="cs-CZ"/>
          </a:p>
        </p:txBody>
      </p:sp>
    </p:spTree>
    <p:extLst>
      <p:ext uri="{BB962C8B-B14F-4D97-AF65-F5344CB8AC3E}">
        <p14:creationId xmlns:p14="http://schemas.microsoft.com/office/powerpoint/2010/main" val="1111552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zachrannasluzba.cz/ems-in-the-czech-republic/"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2CCE2B-3521-B3A6-DFA9-D1B6AFEFEF2F}"/>
              </a:ext>
            </a:extLst>
          </p:cNvPr>
          <p:cNvSpPr>
            <a:spLocks noGrp="1"/>
          </p:cNvSpPr>
          <p:nvPr>
            <p:ph type="ctrTitle"/>
          </p:nvPr>
        </p:nvSpPr>
        <p:spPr>
          <a:xfrm>
            <a:off x="1388198" y="283464"/>
            <a:ext cx="9720404" cy="3389461"/>
          </a:xfrm>
          <a:solidFill>
            <a:schemeClr val="accent1">
              <a:lumMod val="20000"/>
              <a:lumOff val="80000"/>
            </a:schemeClr>
          </a:solidFill>
        </p:spPr>
        <p:txBody>
          <a:bodyPr>
            <a:noAutofit/>
          </a:bodyPr>
          <a:lstStyle/>
          <a:p>
            <a:r>
              <a:rPr lang="cs-CZ" b="1" dirty="0">
                <a:highlight>
                  <a:srgbClr val="C0C0C0"/>
                </a:highlight>
              </a:rPr>
              <a:t>WELCOME</a:t>
            </a:r>
            <a:br>
              <a:rPr lang="cs-CZ" b="1" dirty="0">
                <a:highlight>
                  <a:srgbClr val="C0C0C0"/>
                </a:highlight>
              </a:rPr>
            </a:br>
            <a:r>
              <a:rPr lang="en-US" b="1" dirty="0">
                <a:highlight>
                  <a:srgbClr val="C0C0C0"/>
                </a:highlight>
              </a:rPr>
              <a:t>to the BIP program</a:t>
            </a:r>
            <a:r>
              <a:rPr lang="cs-CZ" b="1" dirty="0" err="1">
                <a:highlight>
                  <a:srgbClr val="C0C0C0"/>
                </a:highlight>
              </a:rPr>
              <a:t>me</a:t>
            </a:r>
            <a:br>
              <a:rPr lang="en-US" sz="4000" b="1" dirty="0">
                <a:highlight>
                  <a:srgbClr val="C0C0C0"/>
                </a:highlight>
              </a:rPr>
            </a:br>
            <a:br>
              <a:rPr lang="cs-CZ" sz="4000" b="1" dirty="0">
                <a:highlight>
                  <a:srgbClr val="C0C0C0"/>
                </a:highlight>
              </a:rPr>
            </a:br>
            <a:r>
              <a:rPr lang="en-US" sz="2400" b="1" dirty="0">
                <a:highlight>
                  <a:srgbClr val="C0C0C0"/>
                </a:highlight>
              </a:rPr>
              <a:t>Charles University, Faculty of Physical Education and Sports</a:t>
            </a:r>
            <a:br>
              <a:rPr lang="en-US" sz="2400" dirty="0"/>
            </a:br>
            <a:endParaRPr lang="cs-CZ" sz="2400" dirty="0"/>
          </a:p>
        </p:txBody>
      </p:sp>
      <p:sp>
        <p:nvSpPr>
          <p:cNvPr id="3" name="Podnadpis 2">
            <a:extLst>
              <a:ext uri="{FF2B5EF4-FFF2-40B4-BE49-F238E27FC236}">
                <a16:creationId xmlns:a16="http://schemas.microsoft.com/office/drawing/2014/main" id="{892E75D9-5DA2-C5FE-57BC-21C9006EC85D}"/>
              </a:ext>
            </a:extLst>
          </p:cNvPr>
          <p:cNvSpPr>
            <a:spLocks noGrp="1"/>
          </p:cNvSpPr>
          <p:nvPr>
            <p:ph type="subTitle" idx="1"/>
          </p:nvPr>
        </p:nvSpPr>
        <p:spPr/>
        <p:txBody>
          <a:bodyPr/>
          <a:lstStyle/>
          <a:p>
            <a:endParaRPr lang="cs-CZ"/>
          </a:p>
        </p:txBody>
      </p:sp>
      <p:pic>
        <p:nvPicPr>
          <p:cNvPr id="5" name="Obrázek 4">
            <a:extLst>
              <a:ext uri="{FF2B5EF4-FFF2-40B4-BE49-F238E27FC236}">
                <a16:creationId xmlns:a16="http://schemas.microsoft.com/office/drawing/2014/main" id="{816583BE-D727-2992-5D28-991720FD8A25}"/>
              </a:ext>
            </a:extLst>
          </p:cNvPr>
          <p:cNvPicPr>
            <a:picLocks noChangeAspect="1"/>
          </p:cNvPicPr>
          <p:nvPr/>
        </p:nvPicPr>
        <p:blipFill>
          <a:blip r:embed="rId2"/>
          <a:stretch>
            <a:fillRect/>
          </a:stretch>
        </p:blipFill>
        <p:spPr>
          <a:xfrm>
            <a:off x="4151376" y="4429919"/>
            <a:ext cx="4671979" cy="2241287"/>
          </a:xfrm>
          <a:prstGeom prst="rect">
            <a:avLst/>
          </a:prstGeom>
        </p:spPr>
      </p:pic>
      <p:sp>
        <p:nvSpPr>
          <p:cNvPr id="7" name="TextovéPole 6">
            <a:extLst>
              <a:ext uri="{FF2B5EF4-FFF2-40B4-BE49-F238E27FC236}">
                <a16:creationId xmlns:a16="http://schemas.microsoft.com/office/drawing/2014/main" id="{81515B6C-7634-FA30-E603-6C417257362E}"/>
              </a:ext>
            </a:extLst>
          </p:cNvPr>
          <p:cNvSpPr txBox="1"/>
          <p:nvPr/>
        </p:nvSpPr>
        <p:spPr>
          <a:xfrm>
            <a:off x="4651216" y="6478688"/>
            <a:ext cx="6097508" cy="369332"/>
          </a:xfrm>
          <a:prstGeom prst="rect">
            <a:avLst/>
          </a:prstGeom>
          <a:noFill/>
        </p:spPr>
        <p:txBody>
          <a:bodyPr wrap="square">
            <a:spAutoFit/>
          </a:bodyPr>
          <a:lstStyle/>
          <a:p>
            <a:r>
              <a:rPr lang="cs-CZ" dirty="0"/>
              <a:t>Prague 21.10. - 25.10. 2024</a:t>
            </a:r>
          </a:p>
        </p:txBody>
      </p:sp>
    </p:spTree>
    <p:extLst>
      <p:ext uri="{BB962C8B-B14F-4D97-AF65-F5344CB8AC3E}">
        <p14:creationId xmlns:p14="http://schemas.microsoft.com/office/powerpoint/2010/main" val="3333172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337A91-4F3F-0036-A0F5-6432AECD94AD}"/>
              </a:ext>
            </a:extLst>
          </p:cNvPr>
          <p:cNvSpPr>
            <a:spLocks noGrp="1"/>
          </p:cNvSpPr>
          <p:nvPr>
            <p:ph type="title"/>
          </p:nvPr>
        </p:nvSpPr>
        <p:spPr>
          <a:solidFill>
            <a:schemeClr val="tx2">
              <a:lumMod val="10000"/>
              <a:lumOff val="90000"/>
            </a:schemeClr>
          </a:solidFill>
          <a:ln>
            <a:solidFill>
              <a:schemeClr val="tx2">
                <a:lumMod val="25000"/>
                <a:lumOff val="75000"/>
              </a:schemeClr>
            </a:solidFill>
          </a:ln>
        </p:spPr>
        <p:txBody>
          <a:bodyPr/>
          <a:lstStyle/>
          <a:p>
            <a:r>
              <a:rPr lang="cs-CZ" b="1" dirty="0" err="1"/>
              <a:t>Working</a:t>
            </a:r>
            <a:r>
              <a:rPr lang="cs-CZ" b="1" dirty="0"/>
              <a:t> </a:t>
            </a:r>
            <a:r>
              <a:rPr lang="cs-CZ" b="1" dirty="0" err="1"/>
              <a:t>groups</a:t>
            </a:r>
            <a:r>
              <a:rPr lang="cs-CZ" b="1" dirty="0"/>
              <a:t> </a:t>
            </a:r>
            <a:r>
              <a:rPr lang="cs-CZ" b="1" dirty="0" err="1"/>
              <a:t>of</a:t>
            </a:r>
            <a:r>
              <a:rPr lang="cs-CZ" b="1" dirty="0"/>
              <a:t> </a:t>
            </a:r>
            <a:r>
              <a:rPr lang="cs-CZ" b="1" dirty="0" err="1"/>
              <a:t>students</a:t>
            </a:r>
            <a:endParaRPr lang="cs-CZ" b="1" dirty="0"/>
          </a:p>
        </p:txBody>
      </p:sp>
      <p:sp>
        <p:nvSpPr>
          <p:cNvPr id="3" name="Zástupný obsah 2">
            <a:extLst>
              <a:ext uri="{FF2B5EF4-FFF2-40B4-BE49-F238E27FC236}">
                <a16:creationId xmlns:a16="http://schemas.microsoft.com/office/drawing/2014/main" id="{4D0D1F13-AC94-0EDE-FCA5-94D02C1EFF61}"/>
              </a:ext>
            </a:extLst>
          </p:cNvPr>
          <p:cNvSpPr>
            <a:spLocks noGrp="1"/>
          </p:cNvSpPr>
          <p:nvPr>
            <p:ph idx="1"/>
          </p:nvPr>
        </p:nvSpPr>
        <p:spPr/>
        <p:txBody>
          <a:bodyPr/>
          <a:lstStyle/>
          <a:p>
            <a:r>
              <a:rPr lang="en-US" sz="4000" dirty="0"/>
              <a:t>inclusion in groups</a:t>
            </a:r>
          </a:p>
          <a:p>
            <a:r>
              <a:rPr lang="en-US" sz="4000" dirty="0"/>
              <a:t>topics</a:t>
            </a:r>
          </a:p>
          <a:p>
            <a:r>
              <a:rPr lang="en-US" sz="4000" dirty="0"/>
              <a:t>assignment of tasks for work groups</a:t>
            </a:r>
          </a:p>
          <a:p>
            <a:r>
              <a:rPr lang="en-US" sz="4000" dirty="0"/>
              <a:t>discussion on the procedure for solving assigned tasks</a:t>
            </a:r>
          </a:p>
          <a:p>
            <a:r>
              <a:rPr lang="en-US" sz="4000" dirty="0"/>
              <a:t>expected outputs</a:t>
            </a:r>
          </a:p>
          <a:p>
            <a:endParaRPr lang="cs-CZ" dirty="0"/>
          </a:p>
        </p:txBody>
      </p:sp>
    </p:spTree>
    <p:extLst>
      <p:ext uri="{BB962C8B-B14F-4D97-AF65-F5344CB8AC3E}">
        <p14:creationId xmlns:p14="http://schemas.microsoft.com/office/powerpoint/2010/main" val="2319863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a:extLst>
              <a:ext uri="{FF2B5EF4-FFF2-40B4-BE49-F238E27FC236}">
                <a16:creationId xmlns:a16="http://schemas.microsoft.com/office/drawing/2014/main" id="{A0DFACF7-82D1-A74F-36C8-CDC2A3B73B07}"/>
              </a:ext>
            </a:extLst>
          </p:cNvPr>
          <p:cNvGraphicFramePr>
            <a:graphicFrameLocks noGrp="1"/>
          </p:cNvGraphicFramePr>
          <p:nvPr>
            <p:extLst>
              <p:ext uri="{D42A27DB-BD31-4B8C-83A1-F6EECF244321}">
                <p14:modId xmlns:p14="http://schemas.microsoft.com/office/powerpoint/2010/main" val="3145119253"/>
              </p:ext>
            </p:extLst>
          </p:nvPr>
        </p:nvGraphicFramePr>
        <p:xfrm>
          <a:off x="488888" y="1321806"/>
          <a:ext cx="10864910" cy="3947311"/>
        </p:xfrm>
        <a:graphic>
          <a:graphicData uri="http://schemas.openxmlformats.org/drawingml/2006/table">
            <a:tbl>
              <a:tblPr/>
              <a:tblGrid>
                <a:gridCol w="1296614">
                  <a:extLst>
                    <a:ext uri="{9D8B030D-6E8A-4147-A177-3AD203B41FA5}">
                      <a16:colId xmlns:a16="http://schemas.microsoft.com/office/drawing/2014/main" val="2244253099"/>
                    </a:ext>
                  </a:extLst>
                </a:gridCol>
                <a:gridCol w="1196037">
                  <a:extLst>
                    <a:ext uri="{9D8B030D-6E8A-4147-A177-3AD203B41FA5}">
                      <a16:colId xmlns:a16="http://schemas.microsoft.com/office/drawing/2014/main" val="1045141380"/>
                    </a:ext>
                  </a:extLst>
                </a:gridCol>
                <a:gridCol w="1196037">
                  <a:extLst>
                    <a:ext uri="{9D8B030D-6E8A-4147-A177-3AD203B41FA5}">
                      <a16:colId xmlns:a16="http://schemas.microsoft.com/office/drawing/2014/main" val="2859795735"/>
                    </a:ext>
                  </a:extLst>
                </a:gridCol>
                <a:gridCol w="1196037">
                  <a:extLst>
                    <a:ext uri="{9D8B030D-6E8A-4147-A177-3AD203B41FA5}">
                      <a16:colId xmlns:a16="http://schemas.microsoft.com/office/drawing/2014/main" val="411832114"/>
                    </a:ext>
                  </a:extLst>
                </a:gridCol>
                <a:gridCol w="1196037">
                  <a:extLst>
                    <a:ext uri="{9D8B030D-6E8A-4147-A177-3AD203B41FA5}">
                      <a16:colId xmlns:a16="http://schemas.microsoft.com/office/drawing/2014/main" val="3909789296"/>
                    </a:ext>
                  </a:extLst>
                </a:gridCol>
                <a:gridCol w="1196037">
                  <a:extLst>
                    <a:ext uri="{9D8B030D-6E8A-4147-A177-3AD203B41FA5}">
                      <a16:colId xmlns:a16="http://schemas.microsoft.com/office/drawing/2014/main" val="3542880272"/>
                    </a:ext>
                  </a:extLst>
                </a:gridCol>
                <a:gridCol w="1196037">
                  <a:extLst>
                    <a:ext uri="{9D8B030D-6E8A-4147-A177-3AD203B41FA5}">
                      <a16:colId xmlns:a16="http://schemas.microsoft.com/office/drawing/2014/main" val="1892842961"/>
                    </a:ext>
                  </a:extLst>
                </a:gridCol>
                <a:gridCol w="1196037">
                  <a:extLst>
                    <a:ext uri="{9D8B030D-6E8A-4147-A177-3AD203B41FA5}">
                      <a16:colId xmlns:a16="http://schemas.microsoft.com/office/drawing/2014/main" val="609511903"/>
                    </a:ext>
                  </a:extLst>
                </a:gridCol>
                <a:gridCol w="1196037">
                  <a:extLst>
                    <a:ext uri="{9D8B030D-6E8A-4147-A177-3AD203B41FA5}">
                      <a16:colId xmlns:a16="http://schemas.microsoft.com/office/drawing/2014/main" val="2369663798"/>
                    </a:ext>
                  </a:extLst>
                </a:gridCol>
              </a:tblGrid>
              <a:tr h="814812">
                <a:tc>
                  <a:txBody>
                    <a:bodyPr/>
                    <a:lstStyle/>
                    <a:p>
                      <a:pPr algn="l" fontAlgn="b"/>
                      <a:endParaRPr lang="cs-CZ" sz="900" b="0" i="0" u="none" strike="noStrike">
                        <a:solidFill>
                          <a:srgbClr val="000000"/>
                        </a:solidFill>
                        <a:effectLst/>
                        <a:latin typeface="Aptos Narrow" panose="020B0004020202020204" pitchFamily="34" charset="0"/>
                      </a:endParaRPr>
                    </a:p>
                  </a:txBody>
                  <a:tcPr marL="7895" marR="7895" marT="7895" marB="0" anchor="b">
                    <a:lnL>
                      <a:noFill/>
                    </a:lnL>
                    <a:lnR>
                      <a:noFill/>
                    </a:lnR>
                    <a:lnT>
                      <a:noFill/>
                    </a:lnT>
                    <a:lnB>
                      <a:noFill/>
                    </a:lnB>
                    <a:noFill/>
                  </a:tcPr>
                </a:tc>
                <a:tc>
                  <a:txBody>
                    <a:bodyPr/>
                    <a:lstStyle/>
                    <a:p>
                      <a:pPr algn="l" fontAlgn="b"/>
                      <a:r>
                        <a:rPr lang="cs-CZ" sz="1600" b="1" i="0" u="none" strike="noStrike" dirty="0">
                          <a:solidFill>
                            <a:srgbClr val="000000"/>
                          </a:solidFill>
                          <a:effectLst/>
                          <a:latin typeface="Aptos Narrow" panose="020B0004020202020204" pitchFamily="34" charset="0"/>
                        </a:rPr>
                        <a:t>   Neurology</a:t>
                      </a:r>
                    </a:p>
                    <a:p>
                      <a:pPr algn="l" fontAlgn="b"/>
                      <a:endParaRPr lang="cs-CZ" sz="1600" b="1" i="0" u="none" strike="noStrike" dirty="0">
                        <a:solidFill>
                          <a:srgbClr val="000000"/>
                        </a:solidFill>
                        <a:effectLst/>
                        <a:latin typeface="Aptos Narrow" panose="020B0004020202020204" pitchFamily="34" charset="0"/>
                      </a:endParaRPr>
                    </a:p>
                  </a:txBody>
                  <a:tcPr marL="7895" marR="7895" marT="7895" marB="0" anchor="b">
                    <a:lnL>
                      <a:noFill/>
                    </a:lnL>
                    <a:lnR>
                      <a:noFill/>
                    </a:lnR>
                    <a:lnT>
                      <a:noFill/>
                    </a:lnT>
                    <a:lnB>
                      <a:noFill/>
                    </a:lnB>
                    <a:noFill/>
                  </a:tcPr>
                </a:tc>
                <a:tc>
                  <a:txBody>
                    <a:bodyPr/>
                    <a:lstStyle/>
                    <a:p>
                      <a:pPr algn="l" fontAlgn="b"/>
                      <a:r>
                        <a:rPr lang="cs-CZ" sz="1600" b="1" i="0" u="none" strike="noStrike" dirty="0">
                          <a:solidFill>
                            <a:srgbClr val="000000"/>
                          </a:solidFill>
                          <a:effectLst/>
                          <a:latin typeface="Aptos Narrow" panose="020B0004020202020204" pitchFamily="34" charset="0"/>
                        </a:rPr>
                        <a:t>   </a:t>
                      </a:r>
                      <a:r>
                        <a:rPr lang="cs-CZ" sz="1600" b="1" i="0" u="none" strike="noStrike" dirty="0" err="1">
                          <a:solidFill>
                            <a:srgbClr val="000000"/>
                          </a:solidFill>
                          <a:effectLst/>
                          <a:latin typeface="Aptos Narrow" panose="020B0004020202020204" pitchFamily="34" charset="0"/>
                        </a:rPr>
                        <a:t>Children</a:t>
                      </a:r>
                      <a:endParaRPr lang="cs-CZ" sz="1600" b="1" i="0" u="none" strike="noStrike" dirty="0">
                        <a:solidFill>
                          <a:srgbClr val="000000"/>
                        </a:solidFill>
                        <a:effectLst/>
                        <a:latin typeface="Aptos Narrow" panose="020B0004020202020204" pitchFamily="34" charset="0"/>
                      </a:endParaRPr>
                    </a:p>
                    <a:p>
                      <a:pPr algn="l" fontAlgn="b"/>
                      <a:endParaRPr lang="cs-CZ" sz="1600" b="1" i="0" u="none" strike="noStrike" dirty="0">
                        <a:solidFill>
                          <a:srgbClr val="000000"/>
                        </a:solidFill>
                        <a:effectLst/>
                        <a:latin typeface="Aptos Narrow" panose="020B0004020202020204" pitchFamily="34" charset="0"/>
                      </a:endParaRPr>
                    </a:p>
                  </a:txBody>
                  <a:tcPr marL="7895" marR="7895" marT="7895" marB="0" anchor="b">
                    <a:lnL>
                      <a:noFill/>
                    </a:lnL>
                    <a:lnR>
                      <a:noFill/>
                    </a:lnR>
                    <a:lnT>
                      <a:noFill/>
                    </a:lnT>
                    <a:lnB>
                      <a:noFill/>
                    </a:lnB>
                    <a:noFill/>
                  </a:tcPr>
                </a:tc>
                <a:tc>
                  <a:txBody>
                    <a:bodyPr/>
                    <a:lstStyle/>
                    <a:p>
                      <a:pPr algn="l" fontAlgn="b"/>
                      <a:r>
                        <a:rPr lang="cs-CZ" sz="1600" b="1" i="0" u="none" strike="noStrike" dirty="0">
                          <a:solidFill>
                            <a:srgbClr val="000000"/>
                          </a:solidFill>
                          <a:effectLst/>
                          <a:latin typeface="Aptos Narrow" panose="020B0004020202020204" pitchFamily="34" charset="0"/>
                        </a:rPr>
                        <a:t>      </a:t>
                      </a:r>
                      <a:r>
                        <a:rPr lang="cs-CZ" sz="1600" b="1" i="0" u="none" strike="noStrike" dirty="0" err="1">
                          <a:solidFill>
                            <a:srgbClr val="000000"/>
                          </a:solidFill>
                          <a:effectLst/>
                          <a:latin typeface="Aptos Narrow" panose="020B0004020202020204" pitchFamily="34" charset="0"/>
                        </a:rPr>
                        <a:t>Elderly</a:t>
                      </a:r>
                      <a:endParaRPr lang="cs-CZ" sz="1600" b="1" i="0" u="none" strike="noStrike" dirty="0">
                        <a:solidFill>
                          <a:srgbClr val="000000"/>
                        </a:solidFill>
                        <a:effectLst/>
                        <a:latin typeface="Aptos Narrow" panose="020B0004020202020204" pitchFamily="34" charset="0"/>
                      </a:endParaRPr>
                    </a:p>
                    <a:p>
                      <a:pPr algn="l" fontAlgn="b"/>
                      <a:endParaRPr lang="cs-CZ" sz="1600" b="1" i="0" u="none" strike="noStrike" dirty="0">
                        <a:solidFill>
                          <a:srgbClr val="000000"/>
                        </a:solidFill>
                        <a:effectLst/>
                        <a:latin typeface="Aptos Narrow" panose="020B0004020202020204" pitchFamily="34" charset="0"/>
                      </a:endParaRPr>
                    </a:p>
                  </a:txBody>
                  <a:tcPr marL="7895" marR="7895" marT="7895" marB="0" anchor="b">
                    <a:lnL>
                      <a:noFill/>
                    </a:lnL>
                    <a:lnR>
                      <a:noFill/>
                    </a:lnR>
                    <a:lnT>
                      <a:noFill/>
                    </a:lnT>
                    <a:lnB>
                      <a:noFill/>
                    </a:lnB>
                    <a:noFill/>
                  </a:tcPr>
                </a:tc>
                <a:tc>
                  <a:txBody>
                    <a:bodyPr/>
                    <a:lstStyle/>
                    <a:p>
                      <a:pPr algn="l" fontAlgn="b"/>
                      <a:r>
                        <a:rPr lang="cs-CZ" sz="1600" b="1" i="0" u="none" strike="noStrike" dirty="0">
                          <a:solidFill>
                            <a:srgbClr val="000000"/>
                          </a:solidFill>
                          <a:effectLst/>
                          <a:latin typeface="Aptos Narrow" panose="020B0004020202020204" pitchFamily="34" charset="0"/>
                        </a:rPr>
                        <a:t>  Post </a:t>
                      </a:r>
                      <a:r>
                        <a:rPr lang="cs-CZ" sz="1600" b="1" i="0" u="none" strike="noStrike" dirty="0" err="1">
                          <a:solidFill>
                            <a:srgbClr val="000000"/>
                          </a:solidFill>
                          <a:effectLst/>
                          <a:latin typeface="Aptos Narrow" panose="020B0004020202020204" pitchFamily="34" charset="0"/>
                        </a:rPr>
                        <a:t>surgery</a:t>
                      </a:r>
                      <a:endParaRPr lang="cs-CZ" sz="1600" b="1" i="0" u="none" strike="noStrike" dirty="0">
                        <a:solidFill>
                          <a:srgbClr val="000000"/>
                        </a:solidFill>
                        <a:effectLst/>
                        <a:latin typeface="Aptos Narrow" panose="020B0004020202020204" pitchFamily="34" charset="0"/>
                      </a:endParaRPr>
                    </a:p>
                    <a:p>
                      <a:pPr algn="l" fontAlgn="b"/>
                      <a:endParaRPr lang="cs-CZ" sz="1600" b="1" i="0" u="none" strike="noStrike" dirty="0">
                        <a:solidFill>
                          <a:srgbClr val="000000"/>
                        </a:solidFill>
                        <a:effectLst/>
                        <a:latin typeface="Aptos Narrow" panose="020B0004020202020204" pitchFamily="34" charset="0"/>
                      </a:endParaRPr>
                    </a:p>
                  </a:txBody>
                  <a:tcPr marL="7895" marR="7895" marT="7895" marB="0" anchor="b">
                    <a:lnL>
                      <a:noFill/>
                    </a:lnL>
                    <a:lnR>
                      <a:noFill/>
                    </a:lnR>
                    <a:lnT>
                      <a:noFill/>
                    </a:lnT>
                    <a:lnB>
                      <a:noFill/>
                    </a:lnB>
                    <a:noFill/>
                  </a:tcPr>
                </a:tc>
                <a:tc>
                  <a:txBody>
                    <a:bodyPr/>
                    <a:lstStyle/>
                    <a:p>
                      <a:pPr algn="l" fontAlgn="b"/>
                      <a:r>
                        <a:rPr lang="cs-CZ" sz="1600" b="1" i="0" u="none" strike="noStrike" dirty="0">
                          <a:solidFill>
                            <a:srgbClr val="000000"/>
                          </a:solidFill>
                          <a:effectLst/>
                          <a:latin typeface="Aptos Narrow" panose="020B0004020202020204" pitchFamily="34" charset="0"/>
                        </a:rPr>
                        <a:t>        Sport</a:t>
                      </a:r>
                    </a:p>
                    <a:p>
                      <a:pPr algn="l" fontAlgn="b"/>
                      <a:endParaRPr lang="cs-CZ" sz="1600" b="1" i="0" u="none" strike="noStrike" dirty="0">
                        <a:solidFill>
                          <a:srgbClr val="000000"/>
                        </a:solidFill>
                        <a:effectLst/>
                        <a:latin typeface="Aptos Narrow" panose="020B0004020202020204" pitchFamily="34" charset="0"/>
                      </a:endParaRPr>
                    </a:p>
                  </a:txBody>
                  <a:tcPr marL="7895" marR="7895" marT="7895" marB="0" anchor="b">
                    <a:lnL>
                      <a:noFill/>
                    </a:lnL>
                    <a:lnR>
                      <a:noFill/>
                    </a:lnR>
                    <a:lnT>
                      <a:noFill/>
                    </a:lnT>
                    <a:lnB>
                      <a:noFill/>
                    </a:lnB>
                    <a:noFill/>
                  </a:tcPr>
                </a:tc>
                <a:tc>
                  <a:txBody>
                    <a:bodyPr/>
                    <a:lstStyle/>
                    <a:p>
                      <a:pPr algn="l" fontAlgn="b"/>
                      <a:r>
                        <a:rPr lang="cs-CZ" sz="1600" b="1" i="0" u="none" strike="noStrike" dirty="0">
                          <a:solidFill>
                            <a:srgbClr val="000000"/>
                          </a:solidFill>
                          <a:effectLst/>
                          <a:latin typeface="Aptos Narrow" panose="020B0004020202020204" pitchFamily="34" charset="0"/>
                        </a:rPr>
                        <a:t> </a:t>
                      </a:r>
                      <a:r>
                        <a:rPr lang="cs-CZ" sz="1600" b="1" i="0" u="none" strike="noStrike" dirty="0" err="1">
                          <a:solidFill>
                            <a:srgbClr val="000000"/>
                          </a:solidFill>
                          <a:effectLst/>
                          <a:latin typeface="Aptos Narrow" panose="020B0004020202020204" pitchFamily="34" charset="0"/>
                        </a:rPr>
                        <a:t>Cardiology</a:t>
                      </a:r>
                      <a:endParaRPr lang="cs-CZ" sz="1600" b="1" i="0" u="none" strike="noStrike" dirty="0">
                        <a:solidFill>
                          <a:srgbClr val="000000"/>
                        </a:solidFill>
                        <a:effectLst/>
                        <a:latin typeface="Aptos Narrow" panose="020B0004020202020204" pitchFamily="34" charset="0"/>
                      </a:endParaRPr>
                    </a:p>
                    <a:p>
                      <a:pPr algn="l" fontAlgn="b"/>
                      <a:endParaRPr lang="cs-CZ" sz="1600" b="1" i="0" u="none" strike="noStrike" dirty="0">
                        <a:solidFill>
                          <a:srgbClr val="000000"/>
                        </a:solidFill>
                        <a:effectLst/>
                        <a:latin typeface="Aptos Narrow" panose="020B0004020202020204" pitchFamily="34" charset="0"/>
                      </a:endParaRPr>
                    </a:p>
                  </a:txBody>
                  <a:tcPr marL="7895" marR="7895" marT="7895" marB="0" anchor="b">
                    <a:lnL>
                      <a:noFill/>
                    </a:lnL>
                    <a:lnR>
                      <a:noFill/>
                    </a:lnR>
                    <a:lnT>
                      <a:noFill/>
                    </a:lnT>
                    <a:lnB>
                      <a:noFill/>
                    </a:lnB>
                    <a:noFill/>
                  </a:tcPr>
                </a:tc>
                <a:tc>
                  <a:txBody>
                    <a:bodyPr/>
                    <a:lstStyle/>
                    <a:p>
                      <a:pPr algn="l" fontAlgn="b"/>
                      <a:r>
                        <a:rPr lang="cs-CZ" sz="1600" b="1" i="0" u="none" strike="noStrike" dirty="0">
                          <a:solidFill>
                            <a:srgbClr val="000000"/>
                          </a:solidFill>
                          <a:effectLst/>
                          <a:latin typeface="Aptos Narrow" panose="020B0004020202020204" pitchFamily="34" charset="0"/>
                        </a:rPr>
                        <a:t> </a:t>
                      </a:r>
                      <a:r>
                        <a:rPr lang="cs-CZ" sz="1600" b="1" i="0" u="none" strike="noStrike" dirty="0" err="1">
                          <a:solidFill>
                            <a:srgbClr val="000000"/>
                          </a:solidFill>
                          <a:effectLst/>
                          <a:latin typeface="Aptos Narrow" panose="020B0004020202020204" pitchFamily="34" charset="0"/>
                        </a:rPr>
                        <a:t>Respiratory</a:t>
                      </a:r>
                      <a:endParaRPr lang="cs-CZ" sz="1600" b="1" i="0" u="none" strike="noStrike" dirty="0">
                        <a:solidFill>
                          <a:srgbClr val="000000"/>
                        </a:solidFill>
                        <a:effectLst/>
                        <a:latin typeface="Aptos Narrow" panose="020B0004020202020204" pitchFamily="34" charset="0"/>
                      </a:endParaRPr>
                    </a:p>
                    <a:p>
                      <a:pPr algn="l" fontAlgn="b"/>
                      <a:endParaRPr lang="cs-CZ" sz="1600" b="1" i="0" u="none" strike="noStrike" dirty="0">
                        <a:solidFill>
                          <a:srgbClr val="000000"/>
                        </a:solidFill>
                        <a:effectLst/>
                        <a:latin typeface="Aptos Narrow" panose="020B0004020202020204" pitchFamily="34" charset="0"/>
                      </a:endParaRPr>
                    </a:p>
                  </a:txBody>
                  <a:tcPr marL="7895" marR="7895" marT="7895" marB="0" anchor="b">
                    <a:lnL>
                      <a:noFill/>
                    </a:lnL>
                    <a:lnR>
                      <a:noFill/>
                    </a:lnR>
                    <a:lnT>
                      <a:noFill/>
                    </a:lnT>
                    <a:lnB>
                      <a:noFill/>
                    </a:lnB>
                    <a:noFill/>
                  </a:tcPr>
                </a:tc>
                <a:tc>
                  <a:txBody>
                    <a:bodyPr/>
                    <a:lstStyle/>
                    <a:p>
                      <a:pPr algn="l" fontAlgn="b"/>
                      <a:r>
                        <a:rPr lang="cs-CZ" sz="1600" b="1" i="0" u="none" strike="noStrike" dirty="0">
                          <a:solidFill>
                            <a:srgbClr val="000000"/>
                          </a:solidFill>
                          <a:effectLst/>
                          <a:latin typeface="Aptos Narrow" panose="020B0004020202020204" pitchFamily="34" charset="0"/>
                        </a:rPr>
                        <a:t>  </a:t>
                      </a:r>
                      <a:r>
                        <a:rPr lang="cs-CZ" sz="1600" b="1" i="0" u="none" strike="noStrike" dirty="0" err="1">
                          <a:solidFill>
                            <a:srgbClr val="000000"/>
                          </a:solidFill>
                          <a:effectLst/>
                          <a:latin typeface="Aptos Narrow" panose="020B0004020202020204" pitchFamily="34" charset="0"/>
                        </a:rPr>
                        <a:t>Prevention</a:t>
                      </a:r>
                      <a:endParaRPr lang="cs-CZ" sz="1600" b="1" i="0" u="none" strike="noStrike" dirty="0">
                        <a:solidFill>
                          <a:srgbClr val="000000"/>
                        </a:solidFill>
                        <a:effectLst/>
                        <a:latin typeface="Aptos Narrow" panose="020B0004020202020204" pitchFamily="34" charset="0"/>
                      </a:endParaRPr>
                    </a:p>
                    <a:p>
                      <a:pPr algn="l" fontAlgn="b"/>
                      <a:endParaRPr lang="cs-CZ" sz="1600" b="1" i="0" u="none" strike="noStrike" dirty="0">
                        <a:solidFill>
                          <a:srgbClr val="000000"/>
                        </a:solidFill>
                        <a:effectLst/>
                        <a:latin typeface="Aptos Narrow" panose="020B0004020202020204" pitchFamily="34" charset="0"/>
                      </a:endParaRPr>
                    </a:p>
                  </a:txBody>
                  <a:tcPr marL="7895" marR="7895" marT="7895" marB="0" anchor="b">
                    <a:lnL>
                      <a:noFill/>
                    </a:lnL>
                    <a:lnR>
                      <a:noFill/>
                    </a:lnR>
                    <a:lnT>
                      <a:noFill/>
                    </a:lnT>
                    <a:lnB>
                      <a:noFill/>
                    </a:lnB>
                    <a:noFill/>
                  </a:tcPr>
                </a:tc>
                <a:extLst>
                  <a:ext uri="{0D108BD9-81ED-4DB2-BD59-A6C34878D82A}">
                    <a16:rowId xmlns:a16="http://schemas.microsoft.com/office/drawing/2014/main" val="725694702"/>
                  </a:ext>
                </a:extLst>
              </a:tr>
              <a:tr h="832737">
                <a:tc>
                  <a:txBody>
                    <a:bodyPr/>
                    <a:lstStyle/>
                    <a:p>
                      <a:pPr algn="l" fontAlgn="b"/>
                      <a:r>
                        <a:rPr lang="cs-CZ" sz="1200" b="1" i="0" u="none" strike="noStrike">
                          <a:solidFill>
                            <a:srgbClr val="000000"/>
                          </a:solidFill>
                          <a:effectLst/>
                          <a:latin typeface="Aptos Narrow" panose="020B0004020202020204" pitchFamily="34" charset="0"/>
                        </a:rPr>
                        <a:t>Coordinators universities</a:t>
                      </a:r>
                    </a:p>
                  </a:txBody>
                  <a:tcPr marL="7895" marR="7895" marT="7895" marB="0" anchor="b">
                    <a:lnL>
                      <a:noFill/>
                    </a:lnL>
                    <a:lnR>
                      <a:noFill/>
                    </a:lnR>
                    <a:lnT>
                      <a:noFill/>
                    </a:lnT>
                    <a:lnB>
                      <a:noFill/>
                    </a:lnB>
                    <a:noFill/>
                  </a:tcPr>
                </a:tc>
                <a:tc>
                  <a:txBody>
                    <a:bodyPr/>
                    <a:lstStyle/>
                    <a:p>
                      <a:pPr algn="l" fontAlgn="b"/>
                      <a:r>
                        <a:rPr lang="cs-CZ" sz="1600" b="0" i="0" u="none" strike="noStrike" dirty="0" err="1">
                          <a:solidFill>
                            <a:srgbClr val="000000"/>
                          </a:solidFill>
                          <a:effectLst/>
                          <a:latin typeface="Aptos Narrow" panose="020B0004020202020204" pitchFamily="34" charset="0"/>
                        </a:rPr>
                        <a:t>Eliska</a:t>
                      </a:r>
                      <a:endParaRPr lang="cs-CZ" sz="1600" b="0" i="0" u="none" strike="noStrike" dirty="0">
                        <a:solidFill>
                          <a:srgbClr val="000000"/>
                        </a:solidFill>
                        <a:effectLst/>
                        <a:latin typeface="Aptos Narrow" panose="020B0004020202020204" pitchFamily="34" charset="0"/>
                      </a:endParaRPr>
                    </a:p>
                  </a:txBody>
                  <a:tcPr marL="7895" marR="7895" marT="7895" marB="0" anchor="b">
                    <a:lnL>
                      <a:noFill/>
                    </a:lnL>
                    <a:lnR>
                      <a:noFill/>
                    </a:lnR>
                    <a:lnT>
                      <a:noFill/>
                    </a:lnT>
                    <a:lnB>
                      <a:noFill/>
                    </a:lnB>
                    <a:solidFill>
                      <a:srgbClr val="FF0000"/>
                    </a:solidFill>
                  </a:tcPr>
                </a:tc>
                <a:tc>
                  <a:txBody>
                    <a:bodyPr/>
                    <a:lstStyle/>
                    <a:p>
                      <a:pPr algn="l" fontAlgn="b"/>
                      <a:r>
                        <a:rPr lang="cs-CZ" sz="1600" b="0" i="0" u="none" strike="noStrike" dirty="0">
                          <a:solidFill>
                            <a:srgbClr val="000000"/>
                          </a:solidFill>
                          <a:effectLst/>
                          <a:latin typeface="Aptos Narrow" panose="020B0004020202020204" pitchFamily="34" charset="0"/>
                        </a:rPr>
                        <a:t>Gabriela</a:t>
                      </a:r>
                    </a:p>
                  </a:txBody>
                  <a:tcPr marL="7895" marR="7895" marT="7895" marB="0" anchor="b">
                    <a:lnL>
                      <a:noFill/>
                    </a:lnL>
                    <a:lnR>
                      <a:noFill/>
                    </a:lnR>
                    <a:lnT>
                      <a:noFill/>
                    </a:lnT>
                    <a:lnB>
                      <a:noFill/>
                    </a:lnB>
                    <a:solidFill>
                      <a:srgbClr val="FF0000"/>
                    </a:solidFill>
                  </a:tcPr>
                </a:tc>
                <a:tc>
                  <a:txBody>
                    <a:bodyPr/>
                    <a:lstStyle/>
                    <a:p>
                      <a:pPr algn="l" fontAlgn="b"/>
                      <a:r>
                        <a:rPr lang="cs-CZ" sz="1600" b="0" i="0" u="none" strike="noStrike">
                          <a:solidFill>
                            <a:srgbClr val="000000"/>
                          </a:solidFill>
                          <a:effectLst/>
                          <a:latin typeface="Aptos Narrow" panose="020B0004020202020204" pitchFamily="34" charset="0"/>
                        </a:rPr>
                        <a:t>Rebecca*</a:t>
                      </a:r>
                    </a:p>
                  </a:txBody>
                  <a:tcPr marL="7895" marR="7895" marT="7895" marB="0" anchor="b">
                    <a:lnL>
                      <a:noFill/>
                    </a:lnL>
                    <a:lnR>
                      <a:noFill/>
                    </a:lnR>
                    <a:lnT>
                      <a:noFill/>
                    </a:lnT>
                    <a:lnB>
                      <a:noFill/>
                    </a:lnB>
                    <a:solidFill>
                      <a:srgbClr val="92D050"/>
                    </a:solidFill>
                  </a:tcPr>
                </a:tc>
                <a:tc>
                  <a:txBody>
                    <a:bodyPr/>
                    <a:lstStyle/>
                    <a:p>
                      <a:pPr algn="l" fontAlgn="b"/>
                      <a:r>
                        <a:rPr lang="cs-CZ" sz="1600" b="0" i="0" u="none" strike="noStrike" dirty="0">
                          <a:solidFill>
                            <a:srgbClr val="000000"/>
                          </a:solidFill>
                          <a:effectLst/>
                          <a:latin typeface="Aptos Narrow" panose="020B0004020202020204" pitchFamily="34" charset="0"/>
                        </a:rPr>
                        <a:t>Sonja</a:t>
                      </a:r>
                    </a:p>
                  </a:txBody>
                  <a:tcPr marL="7895" marR="7895" marT="7895" marB="0" anchor="b">
                    <a:lnL>
                      <a:noFill/>
                    </a:lnL>
                    <a:lnR>
                      <a:noFill/>
                    </a:lnR>
                    <a:lnT>
                      <a:noFill/>
                    </a:lnT>
                    <a:lnB>
                      <a:noFill/>
                    </a:lnB>
                    <a:solidFill>
                      <a:srgbClr val="FFC000"/>
                    </a:solidFill>
                  </a:tcPr>
                </a:tc>
                <a:tc>
                  <a:txBody>
                    <a:bodyPr/>
                    <a:lstStyle/>
                    <a:p>
                      <a:pPr algn="l" fontAlgn="b"/>
                      <a:r>
                        <a:rPr lang="cs-CZ" sz="1600" b="0" i="0" u="none" strike="noStrike">
                          <a:solidFill>
                            <a:srgbClr val="000000"/>
                          </a:solidFill>
                          <a:effectLst/>
                          <a:latin typeface="Aptos Narrow" panose="020B0004020202020204" pitchFamily="34" charset="0"/>
                        </a:rPr>
                        <a:t>Natálie</a:t>
                      </a:r>
                    </a:p>
                  </a:txBody>
                  <a:tcPr marL="7895" marR="7895" marT="7895" marB="0" anchor="b">
                    <a:lnL>
                      <a:noFill/>
                    </a:lnL>
                    <a:lnR>
                      <a:noFill/>
                    </a:lnR>
                    <a:lnT>
                      <a:noFill/>
                    </a:lnT>
                    <a:lnB>
                      <a:noFill/>
                    </a:lnB>
                    <a:solidFill>
                      <a:srgbClr val="FF0000"/>
                    </a:solidFill>
                  </a:tcPr>
                </a:tc>
                <a:tc>
                  <a:txBody>
                    <a:bodyPr/>
                    <a:lstStyle/>
                    <a:p>
                      <a:pPr algn="l" fontAlgn="b"/>
                      <a:r>
                        <a:rPr lang="cs-CZ" sz="1600" b="0" i="0" u="none" strike="noStrike">
                          <a:solidFill>
                            <a:srgbClr val="000000"/>
                          </a:solidFill>
                          <a:effectLst/>
                          <a:latin typeface="Aptos Narrow" panose="020B0004020202020204" pitchFamily="34" charset="0"/>
                        </a:rPr>
                        <a:t>Maria Jose</a:t>
                      </a:r>
                    </a:p>
                  </a:txBody>
                  <a:tcPr marL="7895" marR="7895" marT="7895" marB="0" anchor="b">
                    <a:lnL>
                      <a:noFill/>
                    </a:lnL>
                    <a:lnR>
                      <a:noFill/>
                    </a:lnR>
                    <a:lnT>
                      <a:noFill/>
                    </a:lnT>
                    <a:lnB>
                      <a:noFill/>
                    </a:lnB>
                    <a:solidFill>
                      <a:srgbClr val="FF0000"/>
                    </a:solidFill>
                  </a:tcPr>
                </a:tc>
                <a:tc>
                  <a:txBody>
                    <a:bodyPr/>
                    <a:lstStyle/>
                    <a:p>
                      <a:pPr algn="l" fontAlgn="b"/>
                      <a:r>
                        <a:rPr lang="cs-CZ" sz="1600" b="0" i="0" u="none" strike="noStrike">
                          <a:solidFill>
                            <a:srgbClr val="000000"/>
                          </a:solidFill>
                          <a:effectLst/>
                          <a:latin typeface="Aptos Narrow" panose="020B0004020202020204" pitchFamily="34" charset="0"/>
                        </a:rPr>
                        <a:t>Zuzana E</a:t>
                      </a:r>
                    </a:p>
                  </a:txBody>
                  <a:tcPr marL="7895" marR="7895" marT="7895" marB="0" anchor="b">
                    <a:lnL>
                      <a:noFill/>
                    </a:lnL>
                    <a:lnR>
                      <a:noFill/>
                    </a:lnR>
                    <a:lnT>
                      <a:noFill/>
                    </a:lnT>
                    <a:lnB>
                      <a:noFill/>
                    </a:lnB>
                    <a:solidFill>
                      <a:srgbClr val="FF0000"/>
                    </a:solidFill>
                  </a:tcPr>
                </a:tc>
                <a:tc>
                  <a:txBody>
                    <a:bodyPr/>
                    <a:lstStyle/>
                    <a:p>
                      <a:pPr algn="l" fontAlgn="b"/>
                      <a:r>
                        <a:rPr lang="cs-CZ" sz="1600" b="0" i="0" u="none" strike="noStrike">
                          <a:solidFill>
                            <a:srgbClr val="000000"/>
                          </a:solidFill>
                          <a:effectLst/>
                          <a:latin typeface="Aptos Narrow" panose="020B0004020202020204" pitchFamily="34" charset="0"/>
                        </a:rPr>
                        <a:t>Noa</a:t>
                      </a:r>
                    </a:p>
                  </a:txBody>
                  <a:tcPr marL="7895" marR="7895" marT="7895" marB="0" anchor="b">
                    <a:lnL>
                      <a:noFill/>
                    </a:lnL>
                    <a:lnR>
                      <a:noFill/>
                    </a:lnR>
                    <a:lnT>
                      <a:noFill/>
                    </a:lnT>
                    <a:lnB>
                      <a:noFill/>
                    </a:lnB>
                    <a:solidFill>
                      <a:srgbClr val="DAE9F8"/>
                    </a:solidFill>
                  </a:tcPr>
                </a:tc>
                <a:extLst>
                  <a:ext uri="{0D108BD9-81ED-4DB2-BD59-A6C34878D82A}">
                    <a16:rowId xmlns:a16="http://schemas.microsoft.com/office/drawing/2014/main" val="2483373843"/>
                  </a:ext>
                </a:extLst>
              </a:tr>
              <a:tr h="369478">
                <a:tc>
                  <a:txBody>
                    <a:bodyPr/>
                    <a:lstStyle/>
                    <a:p>
                      <a:pPr algn="l" fontAlgn="b"/>
                      <a:r>
                        <a:rPr lang="cs-CZ" sz="900" b="0" i="0" u="none" strike="noStrike" dirty="0">
                          <a:solidFill>
                            <a:srgbClr val="000000"/>
                          </a:solidFill>
                          <a:effectLst/>
                          <a:latin typeface="Aptos Narrow" panose="020B0004020202020204" pitchFamily="34" charset="0"/>
                        </a:rPr>
                        <a:t>Marja</a:t>
                      </a:r>
                    </a:p>
                  </a:txBody>
                  <a:tcPr marL="7895" marR="7895" marT="7895" marB="0" anchor="b">
                    <a:lnL>
                      <a:noFill/>
                    </a:lnL>
                    <a:lnR>
                      <a:noFill/>
                    </a:lnR>
                    <a:lnT>
                      <a:noFill/>
                    </a:lnT>
                    <a:lnB>
                      <a:noFill/>
                    </a:lnB>
                    <a:solidFill>
                      <a:srgbClr val="FFC000"/>
                    </a:solidFill>
                  </a:tcPr>
                </a:tc>
                <a:tc>
                  <a:txBody>
                    <a:bodyPr/>
                    <a:lstStyle/>
                    <a:p>
                      <a:pPr algn="l" fontAlgn="b"/>
                      <a:r>
                        <a:rPr lang="cs-CZ" sz="1600" b="0" i="0" u="none" strike="noStrike" dirty="0">
                          <a:solidFill>
                            <a:srgbClr val="000000"/>
                          </a:solidFill>
                          <a:effectLst/>
                          <a:latin typeface="Aptos Narrow" panose="020B0004020202020204" pitchFamily="34" charset="0"/>
                        </a:rPr>
                        <a:t>Alicia</a:t>
                      </a:r>
                    </a:p>
                  </a:txBody>
                  <a:tcPr marL="7895" marR="7895" marT="7895" marB="0" anchor="b">
                    <a:lnL>
                      <a:noFill/>
                    </a:lnL>
                    <a:lnR>
                      <a:noFill/>
                    </a:lnR>
                    <a:lnT>
                      <a:noFill/>
                    </a:lnT>
                    <a:lnB>
                      <a:noFill/>
                    </a:lnB>
                    <a:solidFill>
                      <a:srgbClr val="C0E6F5"/>
                    </a:solidFill>
                  </a:tcPr>
                </a:tc>
                <a:tc>
                  <a:txBody>
                    <a:bodyPr/>
                    <a:lstStyle/>
                    <a:p>
                      <a:pPr algn="l" fontAlgn="b"/>
                      <a:r>
                        <a:rPr lang="cs-CZ" sz="1600" b="0" i="0" u="none" strike="noStrike" dirty="0">
                          <a:solidFill>
                            <a:srgbClr val="000000"/>
                          </a:solidFill>
                          <a:effectLst/>
                          <a:latin typeface="Aptos Narrow" panose="020B0004020202020204" pitchFamily="34" charset="0"/>
                        </a:rPr>
                        <a:t>Alejandro</a:t>
                      </a:r>
                    </a:p>
                  </a:txBody>
                  <a:tcPr marL="7895" marR="7895" marT="7895" marB="0" anchor="b">
                    <a:lnL>
                      <a:noFill/>
                    </a:lnL>
                    <a:lnR>
                      <a:noFill/>
                    </a:lnR>
                    <a:lnT>
                      <a:noFill/>
                    </a:lnT>
                    <a:lnB>
                      <a:noFill/>
                    </a:lnB>
                    <a:solidFill>
                      <a:srgbClr val="C0E6F5"/>
                    </a:solidFill>
                  </a:tcPr>
                </a:tc>
                <a:tc>
                  <a:txBody>
                    <a:bodyPr/>
                    <a:lstStyle/>
                    <a:p>
                      <a:pPr algn="l" fontAlgn="b"/>
                      <a:r>
                        <a:rPr lang="cs-CZ" sz="1600" b="0" i="0" u="none" strike="noStrike">
                          <a:solidFill>
                            <a:srgbClr val="000000"/>
                          </a:solidFill>
                          <a:effectLst/>
                          <a:latin typeface="Aptos Narrow" panose="020B0004020202020204" pitchFamily="34" charset="0"/>
                        </a:rPr>
                        <a:t>Lucía</a:t>
                      </a:r>
                    </a:p>
                  </a:txBody>
                  <a:tcPr marL="7895" marR="7895" marT="7895" marB="0" anchor="b">
                    <a:lnL>
                      <a:noFill/>
                    </a:lnL>
                    <a:lnR>
                      <a:noFill/>
                    </a:lnR>
                    <a:lnT>
                      <a:noFill/>
                    </a:lnT>
                    <a:lnB>
                      <a:noFill/>
                    </a:lnB>
                    <a:solidFill>
                      <a:srgbClr val="C0E6F5"/>
                    </a:solidFill>
                  </a:tcPr>
                </a:tc>
                <a:tc>
                  <a:txBody>
                    <a:bodyPr/>
                    <a:lstStyle/>
                    <a:p>
                      <a:pPr algn="l" fontAlgn="b"/>
                      <a:r>
                        <a:rPr lang="cs-CZ" sz="1600" b="0" i="0" u="none" strike="noStrike">
                          <a:solidFill>
                            <a:srgbClr val="000000"/>
                          </a:solidFill>
                          <a:effectLst/>
                          <a:latin typeface="Aptos Narrow" panose="020B0004020202020204" pitchFamily="34" charset="0"/>
                        </a:rPr>
                        <a:t>Cesare</a:t>
                      </a:r>
                    </a:p>
                  </a:txBody>
                  <a:tcPr marL="7895" marR="7895" marT="7895" marB="0" anchor="b">
                    <a:lnL>
                      <a:noFill/>
                    </a:lnL>
                    <a:lnR>
                      <a:noFill/>
                    </a:lnR>
                    <a:lnT>
                      <a:noFill/>
                    </a:lnT>
                    <a:lnB>
                      <a:noFill/>
                    </a:lnB>
                    <a:solidFill>
                      <a:srgbClr val="92D050"/>
                    </a:solidFill>
                  </a:tcPr>
                </a:tc>
                <a:tc>
                  <a:txBody>
                    <a:bodyPr/>
                    <a:lstStyle/>
                    <a:p>
                      <a:pPr algn="l" fontAlgn="b"/>
                      <a:r>
                        <a:rPr lang="cs-CZ" sz="1600" b="0" i="0" u="none" strike="noStrike" dirty="0">
                          <a:solidFill>
                            <a:srgbClr val="000000"/>
                          </a:solidFill>
                          <a:effectLst/>
                          <a:latin typeface="Aptos Narrow" panose="020B0004020202020204" pitchFamily="34" charset="0"/>
                        </a:rPr>
                        <a:t>Verónica</a:t>
                      </a:r>
                    </a:p>
                  </a:txBody>
                  <a:tcPr marL="7895" marR="7895" marT="7895" marB="0" anchor="b">
                    <a:lnL>
                      <a:noFill/>
                    </a:lnL>
                    <a:lnR>
                      <a:noFill/>
                    </a:lnR>
                    <a:lnT>
                      <a:noFill/>
                    </a:lnT>
                    <a:lnB>
                      <a:noFill/>
                    </a:lnB>
                    <a:solidFill>
                      <a:srgbClr val="C0E6F5"/>
                    </a:solidFill>
                  </a:tcPr>
                </a:tc>
                <a:tc>
                  <a:txBody>
                    <a:bodyPr/>
                    <a:lstStyle/>
                    <a:p>
                      <a:pPr algn="l" fontAlgn="b"/>
                      <a:r>
                        <a:rPr lang="cs-CZ" sz="1600" b="0" i="0" u="none" strike="noStrike" dirty="0">
                          <a:solidFill>
                            <a:srgbClr val="000000"/>
                          </a:solidFill>
                          <a:effectLst/>
                          <a:latin typeface="Aptos Narrow" panose="020B0004020202020204" pitchFamily="34" charset="0"/>
                        </a:rPr>
                        <a:t>Lucie</a:t>
                      </a:r>
                    </a:p>
                  </a:txBody>
                  <a:tcPr marL="7895" marR="7895" marT="7895" marB="0" anchor="b">
                    <a:lnL>
                      <a:noFill/>
                    </a:lnL>
                    <a:lnR>
                      <a:noFill/>
                    </a:lnR>
                    <a:lnT>
                      <a:noFill/>
                    </a:lnT>
                    <a:lnB>
                      <a:noFill/>
                    </a:lnB>
                    <a:solidFill>
                      <a:srgbClr val="FF0000"/>
                    </a:solidFill>
                  </a:tcPr>
                </a:tc>
                <a:tc>
                  <a:txBody>
                    <a:bodyPr/>
                    <a:lstStyle/>
                    <a:p>
                      <a:pPr algn="l" fontAlgn="b"/>
                      <a:r>
                        <a:rPr lang="cs-CZ" sz="1600" b="0" i="0" u="none" strike="noStrike" dirty="0">
                          <a:solidFill>
                            <a:srgbClr val="000000"/>
                          </a:solidFill>
                          <a:effectLst/>
                          <a:latin typeface="Aptos Narrow" panose="020B0004020202020204" pitchFamily="34" charset="0"/>
                        </a:rPr>
                        <a:t>Daniel R</a:t>
                      </a:r>
                    </a:p>
                  </a:txBody>
                  <a:tcPr marL="7895" marR="7895" marT="7895" marB="0" anchor="b">
                    <a:lnL>
                      <a:noFill/>
                    </a:lnL>
                    <a:lnR>
                      <a:noFill/>
                    </a:lnR>
                    <a:lnT>
                      <a:noFill/>
                    </a:lnT>
                    <a:lnB>
                      <a:noFill/>
                    </a:lnB>
                    <a:solidFill>
                      <a:srgbClr val="C0E6F5"/>
                    </a:solidFill>
                  </a:tcPr>
                </a:tc>
                <a:tc>
                  <a:txBody>
                    <a:bodyPr/>
                    <a:lstStyle/>
                    <a:p>
                      <a:pPr algn="l" fontAlgn="b"/>
                      <a:r>
                        <a:rPr lang="cs-CZ" sz="1600" b="0" i="0" u="none" strike="noStrike">
                          <a:solidFill>
                            <a:srgbClr val="000000"/>
                          </a:solidFill>
                          <a:effectLst/>
                          <a:latin typeface="Aptos Narrow" panose="020B0004020202020204" pitchFamily="34" charset="0"/>
                        </a:rPr>
                        <a:t>Harol</a:t>
                      </a:r>
                    </a:p>
                  </a:txBody>
                  <a:tcPr marL="7895" marR="7895" marT="7895" marB="0" anchor="b">
                    <a:lnL>
                      <a:noFill/>
                    </a:lnL>
                    <a:lnR>
                      <a:noFill/>
                    </a:lnR>
                    <a:lnT>
                      <a:noFill/>
                    </a:lnT>
                    <a:lnB>
                      <a:noFill/>
                    </a:lnB>
                    <a:solidFill>
                      <a:srgbClr val="92D050"/>
                    </a:solidFill>
                  </a:tcPr>
                </a:tc>
                <a:extLst>
                  <a:ext uri="{0D108BD9-81ED-4DB2-BD59-A6C34878D82A}">
                    <a16:rowId xmlns:a16="http://schemas.microsoft.com/office/drawing/2014/main" val="696557113"/>
                  </a:ext>
                </a:extLst>
              </a:tr>
              <a:tr h="369478">
                <a:tc>
                  <a:txBody>
                    <a:bodyPr/>
                    <a:lstStyle/>
                    <a:p>
                      <a:pPr algn="l" fontAlgn="b"/>
                      <a:r>
                        <a:rPr lang="cs-CZ" sz="900" b="0" i="0" u="none" strike="noStrike">
                          <a:solidFill>
                            <a:srgbClr val="000000"/>
                          </a:solidFill>
                          <a:effectLst/>
                          <a:latin typeface="Aptos Narrow" panose="020B0004020202020204" pitchFamily="34" charset="0"/>
                        </a:rPr>
                        <a:t>Adrien</a:t>
                      </a:r>
                    </a:p>
                  </a:txBody>
                  <a:tcPr marL="7895" marR="7895" marT="7895" marB="0" anchor="b">
                    <a:lnL>
                      <a:noFill/>
                    </a:lnL>
                    <a:lnR>
                      <a:noFill/>
                    </a:lnR>
                    <a:lnT>
                      <a:noFill/>
                    </a:lnT>
                    <a:lnB>
                      <a:noFill/>
                    </a:lnB>
                    <a:solidFill>
                      <a:srgbClr val="00B0F0"/>
                    </a:solidFill>
                  </a:tcPr>
                </a:tc>
                <a:tc>
                  <a:txBody>
                    <a:bodyPr/>
                    <a:lstStyle/>
                    <a:p>
                      <a:pPr algn="l" fontAlgn="b"/>
                      <a:r>
                        <a:rPr lang="cs-CZ" sz="1600" b="0" i="0" u="none" strike="noStrike" dirty="0">
                          <a:solidFill>
                            <a:srgbClr val="000000"/>
                          </a:solidFill>
                          <a:effectLst/>
                          <a:latin typeface="Aptos Narrow" panose="020B0004020202020204" pitchFamily="34" charset="0"/>
                        </a:rPr>
                        <a:t>Sabrina*</a:t>
                      </a:r>
                    </a:p>
                  </a:txBody>
                  <a:tcPr marL="7895" marR="7895" marT="7895" marB="0" anchor="b">
                    <a:lnL>
                      <a:noFill/>
                    </a:lnL>
                    <a:lnR>
                      <a:noFill/>
                    </a:lnR>
                    <a:lnT>
                      <a:noFill/>
                    </a:lnT>
                    <a:lnB>
                      <a:noFill/>
                    </a:lnB>
                    <a:solidFill>
                      <a:srgbClr val="00B0F0"/>
                    </a:solidFill>
                  </a:tcPr>
                </a:tc>
                <a:tc>
                  <a:txBody>
                    <a:bodyPr/>
                    <a:lstStyle/>
                    <a:p>
                      <a:pPr algn="l" fontAlgn="b"/>
                      <a:r>
                        <a:rPr lang="cs-CZ" sz="1600" b="0" i="0" u="none" strike="noStrike" dirty="0">
                          <a:solidFill>
                            <a:srgbClr val="000000"/>
                          </a:solidFill>
                          <a:effectLst/>
                          <a:latin typeface="Aptos Narrow" panose="020B0004020202020204" pitchFamily="34" charset="0"/>
                        </a:rPr>
                        <a:t>Melania</a:t>
                      </a:r>
                    </a:p>
                  </a:txBody>
                  <a:tcPr marL="7895" marR="7895" marT="7895" marB="0" anchor="b">
                    <a:lnL>
                      <a:noFill/>
                    </a:lnL>
                    <a:lnR>
                      <a:noFill/>
                    </a:lnR>
                    <a:lnT>
                      <a:noFill/>
                    </a:lnT>
                    <a:lnB>
                      <a:noFill/>
                    </a:lnB>
                    <a:solidFill>
                      <a:srgbClr val="C0E6F5"/>
                    </a:solidFill>
                  </a:tcPr>
                </a:tc>
                <a:tc>
                  <a:txBody>
                    <a:bodyPr/>
                    <a:lstStyle/>
                    <a:p>
                      <a:pPr algn="l" fontAlgn="b"/>
                      <a:r>
                        <a:rPr lang="cs-CZ" sz="1600" b="0" i="0" u="none" strike="noStrike" dirty="0" err="1">
                          <a:solidFill>
                            <a:srgbClr val="000000"/>
                          </a:solidFill>
                          <a:effectLst/>
                          <a:latin typeface="Aptos Narrow" panose="020B0004020202020204" pitchFamily="34" charset="0"/>
                        </a:rPr>
                        <a:t>Álvaro</a:t>
                      </a:r>
                      <a:endParaRPr lang="cs-CZ" sz="1600" b="0" i="0" u="none" strike="noStrike" dirty="0">
                        <a:solidFill>
                          <a:srgbClr val="000000"/>
                        </a:solidFill>
                        <a:effectLst/>
                        <a:latin typeface="Aptos Narrow" panose="020B0004020202020204" pitchFamily="34" charset="0"/>
                      </a:endParaRPr>
                    </a:p>
                  </a:txBody>
                  <a:tcPr marL="7895" marR="7895" marT="7895" marB="0" anchor="b">
                    <a:lnL>
                      <a:noFill/>
                    </a:lnL>
                    <a:lnR>
                      <a:noFill/>
                    </a:lnR>
                    <a:lnT>
                      <a:noFill/>
                    </a:lnT>
                    <a:lnB>
                      <a:noFill/>
                    </a:lnB>
                    <a:solidFill>
                      <a:srgbClr val="C0E6F5"/>
                    </a:solidFill>
                  </a:tcPr>
                </a:tc>
                <a:tc>
                  <a:txBody>
                    <a:bodyPr/>
                    <a:lstStyle/>
                    <a:p>
                      <a:pPr algn="l" fontAlgn="b"/>
                      <a:r>
                        <a:rPr lang="cs-CZ" sz="1600" b="0" i="0" u="none" strike="noStrike">
                          <a:solidFill>
                            <a:srgbClr val="000000"/>
                          </a:solidFill>
                          <a:effectLst/>
                          <a:latin typeface="Aptos Narrow" panose="020B0004020202020204" pitchFamily="34" charset="0"/>
                        </a:rPr>
                        <a:t>Roberto</a:t>
                      </a:r>
                    </a:p>
                  </a:txBody>
                  <a:tcPr marL="7895" marR="7895" marT="7895" marB="0" anchor="b">
                    <a:lnL>
                      <a:noFill/>
                    </a:lnL>
                    <a:lnR>
                      <a:noFill/>
                    </a:lnR>
                    <a:lnT>
                      <a:noFill/>
                    </a:lnT>
                    <a:lnB>
                      <a:noFill/>
                    </a:lnB>
                    <a:solidFill>
                      <a:srgbClr val="92D050"/>
                    </a:solidFill>
                  </a:tcPr>
                </a:tc>
                <a:tc>
                  <a:txBody>
                    <a:bodyPr/>
                    <a:lstStyle/>
                    <a:p>
                      <a:pPr algn="l" fontAlgn="b"/>
                      <a:r>
                        <a:rPr lang="cs-CZ" sz="1600" b="0" i="0" u="none" strike="noStrike">
                          <a:solidFill>
                            <a:srgbClr val="000000"/>
                          </a:solidFill>
                          <a:effectLst/>
                          <a:latin typeface="Aptos Narrow" panose="020B0004020202020204" pitchFamily="34" charset="0"/>
                        </a:rPr>
                        <a:t>Julie B</a:t>
                      </a:r>
                    </a:p>
                  </a:txBody>
                  <a:tcPr marL="7895" marR="7895" marT="7895" marB="0" anchor="b">
                    <a:lnL>
                      <a:noFill/>
                    </a:lnL>
                    <a:lnR>
                      <a:noFill/>
                    </a:lnR>
                    <a:lnT>
                      <a:noFill/>
                    </a:lnT>
                    <a:lnB>
                      <a:noFill/>
                    </a:lnB>
                    <a:solidFill>
                      <a:srgbClr val="FF0000"/>
                    </a:solidFill>
                  </a:tcPr>
                </a:tc>
                <a:tc>
                  <a:txBody>
                    <a:bodyPr/>
                    <a:lstStyle/>
                    <a:p>
                      <a:pPr algn="l" fontAlgn="b"/>
                      <a:r>
                        <a:rPr lang="cs-CZ" sz="1600" b="0" i="0" u="none" strike="noStrike">
                          <a:solidFill>
                            <a:srgbClr val="000000"/>
                          </a:solidFill>
                          <a:effectLst/>
                          <a:latin typeface="Aptos Narrow" panose="020B0004020202020204" pitchFamily="34" charset="0"/>
                        </a:rPr>
                        <a:t>Xiana</a:t>
                      </a:r>
                    </a:p>
                  </a:txBody>
                  <a:tcPr marL="7895" marR="7895" marT="7895" marB="0" anchor="b">
                    <a:lnL>
                      <a:noFill/>
                    </a:lnL>
                    <a:lnR>
                      <a:noFill/>
                    </a:lnR>
                    <a:lnT>
                      <a:noFill/>
                    </a:lnT>
                    <a:lnB>
                      <a:noFill/>
                    </a:lnB>
                    <a:solidFill>
                      <a:srgbClr val="C0E6F5"/>
                    </a:solidFill>
                  </a:tcPr>
                </a:tc>
                <a:tc>
                  <a:txBody>
                    <a:bodyPr/>
                    <a:lstStyle/>
                    <a:p>
                      <a:pPr algn="l" fontAlgn="b"/>
                      <a:r>
                        <a:rPr lang="cs-CZ" sz="1600" b="0" i="0" u="none" strike="noStrike" dirty="0">
                          <a:solidFill>
                            <a:srgbClr val="000000"/>
                          </a:solidFill>
                          <a:effectLst/>
                          <a:latin typeface="Aptos Narrow" panose="020B0004020202020204" pitchFamily="34" charset="0"/>
                        </a:rPr>
                        <a:t>Pablo </a:t>
                      </a:r>
                    </a:p>
                  </a:txBody>
                  <a:tcPr marL="7895" marR="7895" marT="7895" marB="0" anchor="b">
                    <a:lnL>
                      <a:noFill/>
                    </a:lnL>
                    <a:lnR>
                      <a:noFill/>
                    </a:lnR>
                    <a:lnT>
                      <a:noFill/>
                    </a:lnT>
                    <a:lnB>
                      <a:noFill/>
                    </a:lnB>
                    <a:solidFill>
                      <a:srgbClr val="92D050"/>
                    </a:solidFill>
                  </a:tcPr>
                </a:tc>
                <a:tc>
                  <a:txBody>
                    <a:bodyPr/>
                    <a:lstStyle/>
                    <a:p>
                      <a:pPr algn="l" fontAlgn="b"/>
                      <a:r>
                        <a:rPr lang="cs-CZ" sz="1600" b="0" i="0" u="none" strike="noStrike" dirty="0">
                          <a:solidFill>
                            <a:srgbClr val="000000"/>
                          </a:solidFill>
                          <a:effectLst/>
                          <a:latin typeface="Aptos Narrow" panose="020B0004020202020204" pitchFamily="34" charset="0"/>
                        </a:rPr>
                        <a:t>Zuzana F</a:t>
                      </a:r>
                    </a:p>
                  </a:txBody>
                  <a:tcPr marL="7895" marR="7895" marT="7895" marB="0" anchor="b">
                    <a:lnL>
                      <a:noFill/>
                    </a:lnL>
                    <a:lnR>
                      <a:noFill/>
                    </a:lnR>
                    <a:lnT>
                      <a:noFill/>
                    </a:lnT>
                    <a:lnB>
                      <a:noFill/>
                    </a:lnB>
                    <a:solidFill>
                      <a:srgbClr val="FF0000"/>
                    </a:solidFill>
                  </a:tcPr>
                </a:tc>
                <a:extLst>
                  <a:ext uri="{0D108BD9-81ED-4DB2-BD59-A6C34878D82A}">
                    <a16:rowId xmlns:a16="http://schemas.microsoft.com/office/drawing/2014/main" val="2617056505"/>
                  </a:ext>
                </a:extLst>
              </a:tr>
              <a:tr h="369478">
                <a:tc>
                  <a:txBody>
                    <a:bodyPr/>
                    <a:lstStyle/>
                    <a:p>
                      <a:pPr algn="l" fontAlgn="b"/>
                      <a:r>
                        <a:rPr lang="cs-CZ" sz="900" b="0" i="0" u="none" strike="noStrike">
                          <a:solidFill>
                            <a:srgbClr val="000000"/>
                          </a:solidFill>
                          <a:effectLst/>
                          <a:latin typeface="Aptos Narrow" panose="020B0004020202020204" pitchFamily="34" charset="0"/>
                        </a:rPr>
                        <a:t>Lorena</a:t>
                      </a:r>
                    </a:p>
                  </a:txBody>
                  <a:tcPr marL="7895" marR="7895" marT="7895" marB="0" anchor="b">
                    <a:lnL>
                      <a:noFill/>
                    </a:lnL>
                    <a:lnR>
                      <a:noFill/>
                    </a:lnR>
                    <a:lnT>
                      <a:noFill/>
                    </a:lnT>
                    <a:lnB>
                      <a:noFill/>
                    </a:lnB>
                    <a:solidFill>
                      <a:srgbClr val="92D050"/>
                    </a:solidFill>
                  </a:tcPr>
                </a:tc>
                <a:tc>
                  <a:txBody>
                    <a:bodyPr/>
                    <a:lstStyle/>
                    <a:p>
                      <a:pPr algn="l" fontAlgn="b"/>
                      <a:r>
                        <a:rPr lang="cs-CZ" sz="1600" b="0" i="0" u="none" strike="noStrike" dirty="0" err="1">
                          <a:solidFill>
                            <a:srgbClr val="000000"/>
                          </a:solidFill>
                          <a:effectLst/>
                          <a:latin typeface="Aptos Narrow" panose="020B0004020202020204" pitchFamily="34" charset="0"/>
                        </a:rPr>
                        <a:t>Kristiina</a:t>
                      </a:r>
                      <a:r>
                        <a:rPr lang="cs-CZ" sz="1600" b="0" i="0" u="none" strike="noStrike" dirty="0">
                          <a:solidFill>
                            <a:srgbClr val="000000"/>
                          </a:solidFill>
                          <a:effectLst/>
                          <a:latin typeface="Aptos Narrow" panose="020B0004020202020204" pitchFamily="34" charset="0"/>
                        </a:rPr>
                        <a:t>*</a:t>
                      </a:r>
                    </a:p>
                  </a:txBody>
                  <a:tcPr marL="7895" marR="7895" marT="7895" marB="0" anchor="b">
                    <a:lnL>
                      <a:noFill/>
                    </a:lnL>
                    <a:lnR>
                      <a:noFill/>
                    </a:lnR>
                    <a:lnT>
                      <a:noFill/>
                    </a:lnT>
                    <a:lnB>
                      <a:noFill/>
                    </a:lnB>
                    <a:solidFill>
                      <a:srgbClr val="FFC000"/>
                    </a:solidFill>
                  </a:tcPr>
                </a:tc>
                <a:tc>
                  <a:txBody>
                    <a:bodyPr/>
                    <a:lstStyle/>
                    <a:p>
                      <a:pPr algn="l" fontAlgn="b"/>
                      <a:r>
                        <a:rPr lang="cs-CZ" sz="1600" b="0" i="0" u="none" strike="noStrike">
                          <a:solidFill>
                            <a:srgbClr val="000000"/>
                          </a:solidFill>
                          <a:effectLst/>
                          <a:latin typeface="Aptos Narrow" panose="020B0004020202020204" pitchFamily="34" charset="0"/>
                        </a:rPr>
                        <a:t>Salla*</a:t>
                      </a:r>
                    </a:p>
                  </a:txBody>
                  <a:tcPr marL="7895" marR="7895" marT="7895" marB="0" anchor="b">
                    <a:lnL>
                      <a:noFill/>
                    </a:lnL>
                    <a:lnR>
                      <a:noFill/>
                    </a:lnR>
                    <a:lnT>
                      <a:noFill/>
                    </a:lnT>
                    <a:lnB>
                      <a:noFill/>
                    </a:lnB>
                    <a:solidFill>
                      <a:srgbClr val="FFC000"/>
                    </a:solidFill>
                  </a:tcPr>
                </a:tc>
                <a:tc>
                  <a:txBody>
                    <a:bodyPr/>
                    <a:lstStyle/>
                    <a:p>
                      <a:pPr algn="l" fontAlgn="ctr"/>
                      <a:r>
                        <a:rPr lang="cs-CZ" sz="1600" b="0" i="0" u="none" strike="noStrike">
                          <a:solidFill>
                            <a:srgbClr val="000000"/>
                          </a:solidFill>
                          <a:effectLst/>
                          <a:latin typeface="Calibri" panose="020F0502020204030204" pitchFamily="34" charset="0"/>
                        </a:rPr>
                        <a:t>Khida Anas</a:t>
                      </a:r>
                    </a:p>
                  </a:txBody>
                  <a:tcPr marL="7895" marR="7895" marT="7895" marB="0" anchor="ctr">
                    <a:lnL>
                      <a:noFill/>
                    </a:lnL>
                    <a:lnR>
                      <a:noFill/>
                    </a:lnR>
                    <a:lnT>
                      <a:noFill/>
                    </a:lnT>
                    <a:lnB>
                      <a:noFill/>
                    </a:lnB>
                    <a:solidFill>
                      <a:srgbClr val="FF0000"/>
                    </a:solidFill>
                  </a:tcPr>
                </a:tc>
                <a:tc>
                  <a:txBody>
                    <a:bodyPr/>
                    <a:lstStyle/>
                    <a:p>
                      <a:pPr algn="l" fontAlgn="b"/>
                      <a:r>
                        <a:rPr lang="cs-CZ" sz="1600" b="0" i="0" u="none" strike="noStrike" dirty="0">
                          <a:solidFill>
                            <a:srgbClr val="000000"/>
                          </a:solidFill>
                          <a:effectLst/>
                          <a:latin typeface="Aptos Narrow" panose="020B0004020202020204" pitchFamily="34" charset="0"/>
                        </a:rPr>
                        <a:t>Júlia R</a:t>
                      </a:r>
                    </a:p>
                  </a:txBody>
                  <a:tcPr marL="7895" marR="7895" marT="7895" marB="0" anchor="b">
                    <a:lnL>
                      <a:noFill/>
                    </a:lnL>
                    <a:lnR>
                      <a:noFill/>
                    </a:lnR>
                    <a:lnT>
                      <a:noFill/>
                    </a:lnT>
                    <a:lnB>
                      <a:noFill/>
                    </a:lnB>
                    <a:solidFill>
                      <a:srgbClr val="FF0000"/>
                    </a:solidFill>
                  </a:tcPr>
                </a:tc>
                <a:tc>
                  <a:txBody>
                    <a:bodyPr/>
                    <a:lstStyle/>
                    <a:p>
                      <a:pPr algn="l" fontAlgn="b"/>
                      <a:r>
                        <a:rPr lang="cs-CZ" sz="1600" b="0" i="0" u="none" strike="noStrike" dirty="0">
                          <a:solidFill>
                            <a:srgbClr val="000000"/>
                          </a:solidFill>
                          <a:effectLst/>
                          <a:latin typeface="Aptos Narrow" panose="020B0004020202020204" pitchFamily="34" charset="0"/>
                        </a:rPr>
                        <a:t>Marketa</a:t>
                      </a:r>
                    </a:p>
                  </a:txBody>
                  <a:tcPr marL="7895" marR="7895" marT="7895" marB="0" anchor="b">
                    <a:lnL>
                      <a:noFill/>
                    </a:lnL>
                    <a:lnR>
                      <a:noFill/>
                    </a:lnR>
                    <a:lnT>
                      <a:noFill/>
                    </a:lnT>
                    <a:lnB>
                      <a:noFill/>
                    </a:lnB>
                    <a:solidFill>
                      <a:srgbClr val="FF0000"/>
                    </a:solidFill>
                  </a:tcPr>
                </a:tc>
                <a:tc>
                  <a:txBody>
                    <a:bodyPr/>
                    <a:lstStyle/>
                    <a:p>
                      <a:pPr algn="l" fontAlgn="b"/>
                      <a:r>
                        <a:rPr lang="cs-CZ" sz="1600" b="0" i="0" u="none" strike="noStrike">
                          <a:solidFill>
                            <a:srgbClr val="000000"/>
                          </a:solidFill>
                          <a:effectLst/>
                          <a:latin typeface="Aptos Narrow" panose="020B0004020202020204" pitchFamily="34" charset="0"/>
                        </a:rPr>
                        <a:t>Daniel D</a:t>
                      </a:r>
                    </a:p>
                  </a:txBody>
                  <a:tcPr marL="7895" marR="7895" marT="7895" marB="0" anchor="b">
                    <a:lnL>
                      <a:noFill/>
                    </a:lnL>
                    <a:lnR>
                      <a:noFill/>
                    </a:lnR>
                    <a:lnT>
                      <a:noFill/>
                    </a:lnT>
                    <a:lnB>
                      <a:noFill/>
                    </a:lnB>
                    <a:solidFill>
                      <a:srgbClr val="C0E6F5"/>
                    </a:solidFill>
                  </a:tcPr>
                </a:tc>
                <a:tc>
                  <a:txBody>
                    <a:bodyPr/>
                    <a:lstStyle/>
                    <a:p>
                      <a:pPr algn="l" fontAlgn="b"/>
                      <a:r>
                        <a:rPr lang="cs-CZ" sz="1600" b="0" i="0" u="none" strike="noStrike">
                          <a:solidFill>
                            <a:srgbClr val="000000"/>
                          </a:solidFill>
                          <a:effectLst/>
                          <a:latin typeface="Aptos Narrow" panose="020B0004020202020204" pitchFamily="34" charset="0"/>
                        </a:rPr>
                        <a:t>Michael</a:t>
                      </a:r>
                    </a:p>
                  </a:txBody>
                  <a:tcPr marL="7895" marR="7895" marT="7895" marB="0" anchor="b">
                    <a:lnL>
                      <a:noFill/>
                    </a:lnL>
                    <a:lnR>
                      <a:noFill/>
                    </a:lnR>
                    <a:lnT>
                      <a:noFill/>
                    </a:lnT>
                    <a:lnB>
                      <a:noFill/>
                    </a:lnB>
                    <a:solidFill>
                      <a:srgbClr val="FF0000"/>
                    </a:solidFill>
                  </a:tcPr>
                </a:tc>
                <a:tc>
                  <a:txBody>
                    <a:bodyPr/>
                    <a:lstStyle/>
                    <a:p>
                      <a:pPr algn="l" fontAlgn="b"/>
                      <a:r>
                        <a:rPr lang="cs-CZ" sz="1600" b="0" i="0" u="none" strike="noStrike" dirty="0" err="1">
                          <a:solidFill>
                            <a:srgbClr val="000000"/>
                          </a:solidFill>
                          <a:effectLst/>
                          <a:latin typeface="Aptos Narrow" panose="020B0004020202020204" pitchFamily="34" charset="0"/>
                        </a:rPr>
                        <a:t>Miia</a:t>
                      </a:r>
                      <a:r>
                        <a:rPr lang="cs-CZ" sz="1600" b="0" i="0" u="none" strike="noStrike" dirty="0">
                          <a:solidFill>
                            <a:srgbClr val="000000"/>
                          </a:solidFill>
                          <a:effectLst/>
                          <a:latin typeface="Aptos Narrow" panose="020B0004020202020204" pitchFamily="34" charset="0"/>
                        </a:rPr>
                        <a:t> K</a:t>
                      </a:r>
                    </a:p>
                  </a:txBody>
                  <a:tcPr marL="7895" marR="7895" marT="7895" marB="0" anchor="b">
                    <a:lnL>
                      <a:noFill/>
                    </a:lnL>
                    <a:lnR>
                      <a:noFill/>
                    </a:lnR>
                    <a:lnT>
                      <a:noFill/>
                    </a:lnT>
                    <a:lnB>
                      <a:noFill/>
                    </a:lnB>
                    <a:solidFill>
                      <a:srgbClr val="FFC000"/>
                    </a:solidFill>
                  </a:tcPr>
                </a:tc>
                <a:extLst>
                  <a:ext uri="{0D108BD9-81ED-4DB2-BD59-A6C34878D82A}">
                    <a16:rowId xmlns:a16="http://schemas.microsoft.com/office/drawing/2014/main" val="3145171683"/>
                  </a:ext>
                </a:extLst>
              </a:tr>
              <a:tr h="369478">
                <a:tc>
                  <a:txBody>
                    <a:bodyPr/>
                    <a:lstStyle/>
                    <a:p>
                      <a:pPr algn="l" fontAlgn="b"/>
                      <a:r>
                        <a:rPr lang="cs-CZ" sz="900" b="0" i="0" u="none" strike="noStrike">
                          <a:solidFill>
                            <a:srgbClr val="000000"/>
                          </a:solidFill>
                          <a:effectLst/>
                          <a:latin typeface="Aptos Narrow" panose="020B0004020202020204" pitchFamily="34" charset="0"/>
                        </a:rPr>
                        <a:t>Vero</a:t>
                      </a:r>
                    </a:p>
                  </a:txBody>
                  <a:tcPr marL="7895" marR="7895" marT="7895" marB="0" anchor="b">
                    <a:lnL>
                      <a:noFill/>
                    </a:lnL>
                    <a:lnR>
                      <a:noFill/>
                    </a:lnR>
                    <a:lnT>
                      <a:noFill/>
                    </a:lnT>
                    <a:lnB>
                      <a:noFill/>
                    </a:lnB>
                    <a:solidFill>
                      <a:srgbClr val="A6C9EC"/>
                    </a:solidFill>
                  </a:tcPr>
                </a:tc>
                <a:tc>
                  <a:txBody>
                    <a:bodyPr/>
                    <a:lstStyle/>
                    <a:p>
                      <a:pPr algn="l" fontAlgn="b"/>
                      <a:r>
                        <a:rPr lang="cs-CZ" sz="1600" b="0" i="0" u="none" strike="noStrike" dirty="0">
                          <a:solidFill>
                            <a:srgbClr val="000000"/>
                          </a:solidFill>
                          <a:effectLst/>
                          <a:latin typeface="Aptos Narrow" panose="020B0004020202020204" pitchFamily="34" charset="0"/>
                        </a:rPr>
                        <a:t>Marta*</a:t>
                      </a:r>
                    </a:p>
                  </a:txBody>
                  <a:tcPr marL="7895" marR="7895" marT="7895" marB="0" anchor="b">
                    <a:lnL>
                      <a:noFill/>
                    </a:lnL>
                    <a:lnR>
                      <a:noFill/>
                    </a:lnR>
                    <a:lnT>
                      <a:noFill/>
                    </a:lnT>
                    <a:lnB>
                      <a:noFill/>
                    </a:lnB>
                    <a:solidFill>
                      <a:srgbClr val="FF0000"/>
                    </a:solidFill>
                  </a:tcPr>
                </a:tc>
                <a:tc>
                  <a:txBody>
                    <a:bodyPr/>
                    <a:lstStyle/>
                    <a:p>
                      <a:pPr algn="l" fontAlgn="b"/>
                      <a:r>
                        <a:rPr lang="cs-CZ" sz="1600" b="0" i="0" u="none" strike="noStrike">
                          <a:solidFill>
                            <a:srgbClr val="000000"/>
                          </a:solidFill>
                          <a:effectLst/>
                          <a:latin typeface="Aptos Narrow" panose="020B0004020202020204" pitchFamily="34" charset="0"/>
                        </a:rPr>
                        <a:t> Tomáš</a:t>
                      </a:r>
                    </a:p>
                  </a:txBody>
                  <a:tcPr marL="7895" marR="7895" marT="7895" marB="0" anchor="b">
                    <a:lnL>
                      <a:noFill/>
                    </a:lnL>
                    <a:lnR>
                      <a:noFill/>
                    </a:lnR>
                    <a:lnT>
                      <a:noFill/>
                    </a:lnT>
                    <a:lnB>
                      <a:noFill/>
                    </a:lnB>
                    <a:solidFill>
                      <a:srgbClr val="FF0000"/>
                    </a:solidFill>
                  </a:tcPr>
                </a:tc>
                <a:tc>
                  <a:txBody>
                    <a:bodyPr/>
                    <a:lstStyle/>
                    <a:p>
                      <a:pPr algn="l" fontAlgn="b"/>
                      <a:r>
                        <a:rPr lang="cs-CZ" sz="1600" b="0" i="0" u="none" strike="noStrike">
                          <a:solidFill>
                            <a:srgbClr val="000000"/>
                          </a:solidFill>
                          <a:effectLst/>
                          <a:latin typeface="Aptos Narrow" panose="020B0004020202020204" pitchFamily="34" charset="0"/>
                        </a:rPr>
                        <a:t>Linda</a:t>
                      </a:r>
                    </a:p>
                  </a:txBody>
                  <a:tcPr marL="7895" marR="7895" marT="7895" marB="0" anchor="b">
                    <a:lnL>
                      <a:noFill/>
                    </a:lnL>
                    <a:lnR>
                      <a:noFill/>
                    </a:lnR>
                    <a:lnT>
                      <a:noFill/>
                    </a:lnT>
                    <a:lnB>
                      <a:noFill/>
                    </a:lnB>
                    <a:solidFill>
                      <a:srgbClr val="FF0000"/>
                    </a:solidFill>
                  </a:tcPr>
                </a:tc>
                <a:tc>
                  <a:txBody>
                    <a:bodyPr/>
                    <a:lstStyle/>
                    <a:p>
                      <a:pPr algn="l" fontAlgn="b"/>
                      <a:r>
                        <a:rPr lang="cs-CZ" sz="1600" b="0" i="0" u="none" strike="noStrike">
                          <a:solidFill>
                            <a:srgbClr val="000000"/>
                          </a:solidFill>
                          <a:effectLst/>
                          <a:latin typeface="Aptos Narrow" panose="020B0004020202020204" pitchFamily="34" charset="0"/>
                        </a:rPr>
                        <a:t>Abril</a:t>
                      </a:r>
                    </a:p>
                  </a:txBody>
                  <a:tcPr marL="7895" marR="7895" marT="7895" marB="0" anchor="b">
                    <a:lnL>
                      <a:noFill/>
                    </a:lnL>
                    <a:lnR>
                      <a:noFill/>
                    </a:lnR>
                    <a:lnT>
                      <a:noFill/>
                    </a:lnT>
                    <a:lnB>
                      <a:noFill/>
                    </a:lnB>
                    <a:solidFill>
                      <a:srgbClr val="C0E6F5"/>
                    </a:solidFill>
                  </a:tcPr>
                </a:tc>
                <a:tc>
                  <a:txBody>
                    <a:bodyPr/>
                    <a:lstStyle/>
                    <a:p>
                      <a:pPr algn="l" fontAlgn="b"/>
                      <a:r>
                        <a:rPr lang="cs-CZ" sz="1600" b="0" i="0" u="none" strike="noStrike">
                          <a:solidFill>
                            <a:srgbClr val="000000"/>
                          </a:solidFill>
                          <a:effectLst/>
                          <a:latin typeface="Aptos Narrow" panose="020B0004020202020204" pitchFamily="34" charset="0"/>
                        </a:rPr>
                        <a:t>Élodie</a:t>
                      </a:r>
                    </a:p>
                  </a:txBody>
                  <a:tcPr marL="7895" marR="7895" marT="7895" marB="0" anchor="b">
                    <a:lnL>
                      <a:noFill/>
                    </a:lnL>
                    <a:lnR>
                      <a:noFill/>
                    </a:lnR>
                    <a:lnT>
                      <a:noFill/>
                    </a:lnT>
                    <a:lnB>
                      <a:noFill/>
                    </a:lnB>
                    <a:solidFill>
                      <a:srgbClr val="00B0F0"/>
                    </a:solidFill>
                  </a:tcPr>
                </a:tc>
                <a:tc>
                  <a:txBody>
                    <a:bodyPr/>
                    <a:lstStyle/>
                    <a:p>
                      <a:pPr algn="l" fontAlgn="b"/>
                      <a:r>
                        <a:rPr lang="cs-CZ" sz="1600" b="0" i="0" u="none" strike="noStrike" dirty="0">
                          <a:solidFill>
                            <a:srgbClr val="000000"/>
                          </a:solidFill>
                          <a:effectLst/>
                          <a:latin typeface="Aptos Narrow" panose="020B0004020202020204" pitchFamily="34" charset="0"/>
                        </a:rPr>
                        <a:t>David</a:t>
                      </a:r>
                    </a:p>
                  </a:txBody>
                  <a:tcPr marL="7895" marR="7895" marT="7895" marB="0" anchor="b">
                    <a:lnL>
                      <a:noFill/>
                    </a:lnL>
                    <a:lnR>
                      <a:noFill/>
                    </a:lnR>
                    <a:lnT>
                      <a:noFill/>
                    </a:lnT>
                    <a:lnB>
                      <a:noFill/>
                    </a:lnB>
                    <a:solidFill>
                      <a:srgbClr val="00B0F0"/>
                    </a:solidFill>
                  </a:tcPr>
                </a:tc>
                <a:tc>
                  <a:txBody>
                    <a:bodyPr/>
                    <a:lstStyle/>
                    <a:p>
                      <a:pPr algn="l" fontAlgn="b"/>
                      <a:r>
                        <a:rPr lang="cs-CZ" sz="1600" b="0" i="0" u="none" strike="noStrike" dirty="0">
                          <a:solidFill>
                            <a:srgbClr val="000000"/>
                          </a:solidFill>
                          <a:effectLst/>
                          <a:latin typeface="Aptos Narrow" panose="020B0004020202020204" pitchFamily="34" charset="0"/>
                        </a:rPr>
                        <a:t>Léna</a:t>
                      </a:r>
                    </a:p>
                  </a:txBody>
                  <a:tcPr marL="7895" marR="7895" marT="7895" marB="0" anchor="b">
                    <a:lnL>
                      <a:noFill/>
                    </a:lnL>
                    <a:lnR>
                      <a:noFill/>
                    </a:lnR>
                    <a:lnT>
                      <a:noFill/>
                    </a:lnT>
                    <a:lnB>
                      <a:noFill/>
                    </a:lnB>
                    <a:solidFill>
                      <a:srgbClr val="00B0F0"/>
                    </a:solidFill>
                  </a:tcPr>
                </a:tc>
                <a:tc>
                  <a:txBody>
                    <a:bodyPr/>
                    <a:lstStyle/>
                    <a:p>
                      <a:pPr algn="l" fontAlgn="b"/>
                      <a:r>
                        <a:rPr lang="cs-CZ" sz="1600" b="0" i="0" u="none" strike="noStrike" dirty="0">
                          <a:solidFill>
                            <a:srgbClr val="000000"/>
                          </a:solidFill>
                          <a:effectLst/>
                          <a:latin typeface="Aptos Narrow" panose="020B0004020202020204" pitchFamily="34" charset="0"/>
                        </a:rPr>
                        <a:t>Clara F</a:t>
                      </a:r>
                    </a:p>
                  </a:txBody>
                  <a:tcPr marL="7895" marR="7895" marT="7895" marB="0" anchor="b">
                    <a:lnL>
                      <a:noFill/>
                    </a:lnL>
                    <a:lnR>
                      <a:noFill/>
                    </a:lnR>
                    <a:lnT>
                      <a:noFill/>
                    </a:lnT>
                    <a:lnB>
                      <a:noFill/>
                    </a:lnB>
                    <a:solidFill>
                      <a:srgbClr val="C0E6F5"/>
                    </a:solidFill>
                  </a:tcPr>
                </a:tc>
                <a:extLst>
                  <a:ext uri="{0D108BD9-81ED-4DB2-BD59-A6C34878D82A}">
                    <a16:rowId xmlns:a16="http://schemas.microsoft.com/office/drawing/2014/main" val="1112627884"/>
                  </a:ext>
                </a:extLst>
              </a:tr>
              <a:tr h="567220">
                <a:tc>
                  <a:txBody>
                    <a:bodyPr/>
                    <a:lstStyle/>
                    <a:p>
                      <a:pPr algn="l" fontAlgn="b"/>
                      <a:r>
                        <a:rPr lang="cs-CZ" sz="900" b="0" i="0" u="none" strike="noStrike">
                          <a:solidFill>
                            <a:srgbClr val="000000"/>
                          </a:solidFill>
                          <a:effectLst/>
                          <a:latin typeface="Aptos Narrow" panose="020B0004020202020204" pitchFamily="34" charset="0"/>
                        </a:rPr>
                        <a:t>Dagmar</a:t>
                      </a:r>
                    </a:p>
                  </a:txBody>
                  <a:tcPr marL="7895" marR="7895" marT="7895" marB="0" anchor="b">
                    <a:lnL>
                      <a:noFill/>
                    </a:lnL>
                    <a:lnR>
                      <a:noFill/>
                    </a:lnR>
                    <a:lnT>
                      <a:noFill/>
                    </a:lnT>
                    <a:lnB>
                      <a:noFill/>
                    </a:lnB>
                    <a:solidFill>
                      <a:srgbClr val="FF0000"/>
                    </a:solidFill>
                  </a:tcPr>
                </a:tc>
                <a:tc>
                  <a:txBody>
                    <a:bodyPr/>
                    <a:lstStyle/>
                    <a:p>
                      <a:pPr algn="l" fontAlgn="b"/>
                      <a:r>
                        <a:rPr lang="cs-CZ" sz="1600" b="0" i="0" u="none" strike="noStrike" dirty="0">
                          <a:solidFill>
                            <a:srgbClr val="000000"/>
                          </a:solidFill>
                          <a:effectLst/>
                          <a:latin typeface="Aptos Narrow" panose="020B0004020202020204" pitchFamily="34" charset="0"/>
                        </a:rPr>
                        <a:t>José </a:t>
                      </a:r>
                      <a:r>
                        <a:rPr lang="cs-CZ" sz="1600" b="0" i="0" u="none" strike="noStrike" dirty="0" err="1">
                          <a:solidFill>
                            <a:srgbClr val="000000"/>
                          </a:solidFill>
                          <a:effectLst/>
                          <a:latin typeface="Aptos Narrow" panose="020B0004020202020204" pitchFamily="34" charset="0"/>
                        </a:rPr>
                        <a:t>Ignacio</a:t>
                      </a:r>
                      <a:r>
                        <a:rPr lang="cs-CZ" sz="1600" b="0" i="0" u="none" strike="noStrike" dirty="0">
                          <a:solidFill>
                            <a:srgbClr val="000000"/>
                          </a:solidFill>
                          <a:effectLst/>
                          <a:latin typeface="Aptos Narrow" panose="020B0004020202020204" pitchFamily="34" charset="0"/>
                        </a:rPr>
                        <a:t>*</a:t>
                      </a:r>
                    </a:p>
                  </a:txBody>
                  <a:tcPr marL="7895" marR="7895" marT="7895" marB="0" anchor="b">
                    <a:lnL>
                      <a:noFill/>
                    </a:lnL>
                    <a:lnR>
                      <a:noFill/>
                    </a:lnR>
                    <a:lnT>
                      <a:noFill/>
                    </a:lnT>
                    <a:lnB>
                      <a:noFill/>
                    </a:lnB>
                    <a:solidFill>
                      <a:srgbClr val="92D050"/>
                    </a:solidFill>
                  </a:tcPr>
                </a:tc>
                <a:tc>
                  <a:txBody>
                    <a:bodyPr/>
                    <a:lstStyle/>
                    <a:p>
                      <a:pPr algn="l" fontAlgn="b"/>
                      <a:endParaRPr lang="cs-CZ" sz="1600" b="0" i="0" u="none" strike="noStrike">
                        <a:solidFill>
                          <a:srgbClr val="000000"/>
                        </a:solidFill>
                        <a:effectLst/>
                        <a:latin typeface="Aptos Narrow" panose="020B0004020202020204" pitchFamily="34" charset="0"/>
                      </a:endParaRPr>
                    </a:p>
                  </a:txBody>
                  <a:tcPr marL="7895" marR="7895" marT="7895" marB="0" anchor="b">
                    <a:lnL>
                      <a:noFill/>
                    </a:lnL>
                    <a:lnR>
                      <a:noFill/>
                    </a:lnR>
                    <a:lnT>
                      <a:noFill/>
                    </a:lnT>
                    <a:lnB>
                      <a:noFill/>
                    </a:lnB>
                    <a:noFill/>
                  </a:tcPr>
                </a:tc>
                <a:tc>
                  <a:txBody>
                    <a:bodyPr/>
                    <a:lstStyle/>
                    <a:p>
                      <a:pPr algn="l" fontAlgn="b"/>
                      <a:endParaRPr lang="cs-CZ" sz="1600" b="0" i="0" u="none" strike="noStrike">
                        <a:solidFill>
                          <a:srgbClr val="000000"/>
                        </a:solidFill>
                        <a:effectLst/>
                        <a:latin typeface="Aptos Narrow" panose="020B0004020202020204" pitchFamily="34" charset="0"/>
                      </a:endParaRPr>
                    </a:p>
                  </a:txBody>
                  <a:tcPr marL="7895" marR="7895" marT="7895" marB="0" anchor="b">
                    <a:lnL>
                      <a:noFill/>
                    </a:lnL>
                    <a:lnR>
                      <a:noFill/>
                    </a:lnR>
                    <a:lnT>
                      <a:noFill/>
                    </a:lnT>
                    <a:lnB>
                      <a:noFill/>
                    </a:lnB>
                    <a:noFill/>
                  </a:tcPr>
                </a:tc>
                <a:tc>
                  <a:txBody>
                    <a:bodyPr/>
                    <a:lstStyle/>
                    <a:p>
                      <a:pPr algn="l" fontAlgn="b"/>
                      <a:endParaRPr lang="cs-CZ" sz="1600" b="0" i="0" u="none" strike="noStrike">
                        <a:solidFill>
                          <a:srgbClr val="000000"/>
                        </a:solidFill>
                        <a:effectLst/>
                        <a:latin typeface="Aptos Narrow" panose="020B0004020202020204" pitchFamily="34" charset="0"/>
                      </a:endParaRPr>
                    </a:p>
                  </a:txBody>
                  <a:tcPr marL="7895" marR="7895" marT="7895" marB="0" anchor="b">
                    <a:lnL>
                      <a:noFill/>
                    </a:lnL>
                    <a:lnR>
                      <a:noFill/>
                    </a:lnR>
                    <a:lnT>
                      <a:noFill/>
                    </a:lnT>
                    <a:lnB>
                      <a:noFill/>
                    </a:lnB>
                    <a:noFill/>
                  </a:tcPr>
                </a:tc>
                <a:tc>
                  <a:txBody>
                    <a:bodyPr/>
                    <a:lstStyle/>
                    <a:p>
                      <a:pPr algn="l" fontAlgn="b"/>
                      <a:r>
                        <a:rPr lang="cs-CZ" sz="1600" b="0" i="0" u="none" strike="noStrike">
                          <a:solidFill>
                            <a:srgbClr val="000000"/>
                          </a:solidFill>
                          <a:effectLst/>
                          <a:latin typeface="Aptos Narrow" panose="020B0004020202020204" pitchFamily="34" charset="0"/>
                        </a:rPr>
                        <a:t>Alejandro Ramón</a:t>
                      </a:r>
                    </a:p>
                  </a:txBody>
                  <a:tcPr marL="7895" marR="7895" marT="7895" marB="0" anchor="b">
                    <a:lnL>
                      <a:noFill/>
                    </a:lnL>
                    <a:lnR>
                      <a:noFill/>
                    </a:lnR>
                    <a:lnT>
                      <a:noFill/>
                    </a:lnT>
                    <a:lnB>
                      <a:noFill/>
                    </a:lnB>
                    <a:solidFill>
                      <a:srgbClr val="92D050"/>
                    </a:solidFill>
                  </a:tcPr>
                </a:tc>
                <a:tc>
                  <a:txBody>
                    <a:bodyPr/>
                    <a:lstStyle/>
                    <a:p>
                      <a:pPr algn="l" fontAlgn="b"/>
                      <a:r>
                        <a:rPr lang="cs-CZ" sz="1600" b="0" i="0" u="none" strike="noStrike">
                          <a:solidFill>
                            <a:srgbClr val="000000"/>
                          </a:solidFill>
                          <a:effectLst/>
                          <a:latin typeface="Aptos Narrow" panose="020B0004020202020204" pitchFamily="34" charset="0"/>
                        </a:rPr>
                        <a:t>José Antonio*</a:t>
                      </a:r>
                    </a:p>
                  </a:txBody>
                  <a:tcPr marL="7895" marR="7895" marT="7895" marB="0" anchor="b">
                    <a:lnL>
                      <a:noFill/>
                    </a:lnL>
                    <a:lnR>
                      <a:noFill/>
                    </a:lnR>
                    <a:lnT>
                      <a:noFill/>
                    </a:lnT>
                    <a:lnB>
                      <a:noFill/>
                    </a:lnB>
                    <a:solidFill>
                      <a:srgbClr val="92D050"/>
                    </a:solidFill>
                  </a:tcPr>
                </a:tc>
                <a:tc>
                  <a:txBody>
                    <a:bodyPr/>
                    <a:lstStyle/>
                    <a:p>
                      <a:pPr algn="l" fontAlgn="b"/>
                      <a:endParaRPr lang="cs-CZ" sz="1600" b="0" i="0" u="none" strike="noStrike" dirty="0">
                        <a:solidFill>
                          <a:srgbClr val="000000"/>
                        </a:solidFill>
                        <a:effectLst/>
                        <a:latin typeface="Aptos Narrow" panose="020B0004020202020204" pitchFamily="34" charset="0"/>
                      </a:endParaRPr>
                    </a:p>
                  </a:txBody>
                  <a:tcPr marL="7895" marR="7895" marT="7895" marB="0" anchor="b">
                    <a:lnL>
                      <a:noFill/>
                    </a:lnL>
                    <a:lnR>
                      <a:noFill/>
                    </a:lnR>
                    <a:lnT>
                      <a:noFill/>
                    </a:lnT>
                    <a:lnB>
                      <a:noFill/>
                    </a:lnB>
                    <a:noFill/>
                  </a:tcPr>
                </a:tc>
                <a:tc>
                  <a:txBody>
                    <a:bodyPr/>
                    <a:lstStyle/>
                    <a:p>
                      <a:pPr algn="l" fontAlgn="b"/>
                      <a:r>
                        <a:rPr lang="cs-CZ" sz="1600" b="0" i="0" u="none" strike="noStrike" dirty="0">
                          <a:solidFill>
                            <a:srgbClr val="000000"/>
                          </a:solidFill>
                          <a:effectLst/>
                          <a:latin typeface="Aptos Narrow" panose="020B0004020202020204" pitchFamily="34" charset="0"/>
                        </a:rPr>
                        <a:t>Marine</a:t>
                      </a:r>
                    </a:p>
                  </a:txBody>
                  <a:tcPr marL="7895" marR="7895" marT="7895" marB="0" anchor="b">
                    <a:lnL>
                      <a:noFill/>
                    </a:lnL>
                    <a:lnR>
                      <a:noFill/>
                    </a:lnR>
                    <a:lnT>
                      <a:noFill/>
                    </a:lnT>
                    <a:lnB>
                      <a:noFill/>
                    </a:lnB>
                    <a:solidFill>
                      <a:srgbClr val="00B0F0"/>
                    </a:solidFill>
                  </a:tcPr>
                </a:tc>
                <a:extLst>
                  <a:ext uri="{0D108BD9-81ED-4DB2-BD59-A6C34878D82A}">
                    <a16:rowId xmlns:a16="http://schemas.microsoft.com/office/drawing/2014/main" val="471320369"/>
                  </a:ext>
                </a:extLst>
              </a:tr>
              <a:tr h="254630">
                <a:tc>
                  <a:txBody>
                    <a:bodyPr/>
                    <a:lstStyle/>
                    <a:p>
                      <a:pPr algn="l" fontAlgn="b"/>
                      <a:endParaRPr lang="cs-CZ" sz="900" b="0" i="0" u="none" strike="noStrike">
                        <a:solidFill>
                          <a:srgbClr val="000000"/>
                        </a:solidFill>
                        <a:effectLst/>
                        <a:latin typeface="Aptos Narrow" panose="020B0004020202020204" pitchFamily="34" charset="0"/>
                      </a:endParaRPr>
                    </a:p>
                  </a:txBody>
                  <a:tcPr marL="7895" marR="7895" marT="7895" marB="0" anchor="b">
                    <a:lnL>
                      <a:noFill/>
                    </a:lnL>
                    <a:lnR>
                      <a:noFill/>
                    </a:lnR>
                    <a:lnT>
                      <a:noFill/>
                    </a:lnT>
                    <a:lnB>
                      <a:noFill/>
                    </a:lnB>
                    <a:noFill/>
                  </a:tcPr>
                </a:tc>
                <a:tc>
                  <a:txBody>
                    <a:bodyPr/>
                    <a:lstStyle/>
                    <a:p>
                      <a:pPr algn="l" fontAlgn="b"/>
                      <a:endParaRPr lang="cs-CZ" sz="900" b="0" i="0" u="none" strike="noStrike">
                        <a:solidFill>
                          <a:srgbClr val="000000"/>
                        </a:solidFill>
                        <a:effectLst/>
                        <a:latin typeface="Aptos Narrow" panose="020B0004020202020204" pitchFamily="34" charset="0"/>
                      </a:endParaRPr>
                    </a:p>
                  </a:txBody>
                  <a:tcPr marL="7895" marR="7895" marT="7895" marB="0" anchor="b">
                    <a:lnL>
                      <a:noFill/>
                    </a:lnL>
                    <a:lnR>
                      <a:noFill/>
                    </a:lnR>
                    <a:lnT>
                      <a:noFill/>
                    </a:lnT>
                    <a:lnB>
                      <a:noFill/>
                    </a:lnB>
                    <a:noFill/>
                  </a:tcPr>
                </a:tc>
                <a:tc>
                  <a:txBody>
                    <a:bodyPr/>
                    <a:lstStyle/>
                    <a:p>
                      <a:pPr algn="l" fontAlgn="b"/>
                      <a:endParaRPr lang="cs-CZ" sz="900" b="0" i="0" u="none" strike="noStrike">
                        <a:solidFill>
                          <a:srgbClr val="000000"/>
                        </a:solidFill>
                        <a:effectLst/>
                        <a:latin typeface="Aptos Narrow" panose="020B0004020202020204" pitchFamily="34" charset="0"/>
                      </a:endParaRPr>
                    </a:p>
                  </a:txBody>
                  <a:tcPr marL="7895" marR="7895" marT="7895" marB="0" anchor="b">
                    <a:lnL>
                      <a:noFill/>
                    </a:lnL>
                    <a:lnR>
                      <a:noFill/>
                    </a:lnR>
                    <a:lnT>
                      <a:noFill/>
                    </a:lnT>
                    <a:lnB>
                      <a:noFill/>
                    </a:lnB>
                    <a:noFill/>
                  </a:tcPr>
                </a:tc>
                <a:tc>
                  <a:txBody>
                    <a:bodyPr/>
                    <a:lstStyle/>
                    <a:p>
                      <a:pPr algn="l" fontAlgn="b"/>
                      <a:endParaRPr lang="cs-CZ" sz="900" b="0" i="0" u="none" strike="noStrike">
                        <a:solidFill>
                          <a:srgbClr val="000000"/>
                        </a:solidFill>
                        <a:effectLst/>
                        <a:latin typeface="Aptos Narrow" panose="020B0004020202020204" pitchFamily="34" charset="0"/>
                      </a:endParaRPr>
                    </a:p>
                  </a:txBody>
                  <a:tcPr marL="7895" marR="7895" marT="7895" marB="0" anchor="b">
                    <a:lnL>
                      <a:noFill/>
                    </a:lnL>
                    <a:lnR>
                      <a:noFill/>
                    </a:lnR>
                    <a:lnT>
                      <a:noFill/>
                    </a:lnT>
                    <a:lnB>
                      <a:noFill/>
                    </a:lnB>
                    <a:noFill/>
                  </a:tcPr>
                </a:tc>
                <a:tc>
                  <a:txBody>
                    <a:bodyPr/>
                    <a:lstStyle/>
                    <a:p>
                      <a:pPr algn="l" fontAlgn="b"/>
                      <a:endParaRPr lang="cs-CZ" sz="900" b="0" i="0" u="none" strike="noStrike">
                        <a:solidFill>
                          <a:srgbClr val="000000"/>
                        </a:solidFill>
                        <a:effectLst/>
                        <a:latin typeface="Aptos Narrow" panose="020B0004020202020204" pitchFamily="34" charset="0"/>
                      </a:endParaRPr>
                    </a:p>
                  </a:txBody>
                  <a:tcPr marL="7895" marR="7895" marT="7895" marB="0" anchor="b">
                    <a:lnL>
                      <a:noFill/>
                    </a:lnL>
                    <a:lnR>
                      <a:noFill/>
                    </a:lnR>
                    <a:lnT>
                      <a:noFill/>
                    </a:lnT>
                    <a:lnB>
                      <a:noFill/>
                    </a:lnB>
                    <a:noFill/>
                  </a:tcPr>
                </a:tc>
                <a:tc>
                  <a:txBody>
                    <a:bodyPr/>
                    <a:lstStyle/>
                    <a:p>
                      <a:pPr algn="l" fontAlgn="b"/>
                      <a:endParaRPr lang="cs-CZ" sz="900" b="0" i="0" u="none" strike="noStrike">
                        <a:solidFill>
                          <a:srgbClr val="000000"/>
                        </a:solidFill>
                        <a:effectLst/>
                        <a:latin typeface="Aptos Narrow" panose="020B0004020202020204" pitchFamily="34" charset="0"/>
                      </a:endParaRPr>
                    </a:p>
                  </a:txBody>
                  <a:tcPr marL="7895" marR="7895" marT="7895" marB="0" anchor="b">
                    <a:lnL>
                      <a:noFill/>
                    </a:lnL>
                    <a:lnR>
                      <a:noFill/>
                    </a:lnR>
                    <a:lnT>
                      <a:noFill/>
                    </a:lnT>
                    <a:lnB>
                      <a:noFill/>
                    </a:lnB>
                    <a:noFill/>
                  </a:tcPr>
                </a:tc>
                <a:tc>
                  <a:txBody>
                    <a:bodyPr/>
                    <a:lstStyle/>
                    <a:p>
                      <a:pPr algn="l" fontAlgn="b"/>
                      <a:endParaRPr lang="cs-CZ" sz="900" b="0" i="0" u="none" strike="noStrike">
                        <a:solidFill>
                          <a:srgbClr val="000000"/>
                        </a:solidFill>
                        <a:effectLst/>
                        <a:latin typeface="Aptos Narrow" panose="020B0004020202020204" pitchFamily="34" charset="0"/>
                      </a:endParaRPr>
                    </a:p>
                  </a:txBody>
                  <a:tcPr marL="7895" marR="7895" marT="7895" marB="0" anchor="b">
                    <a:lnL>
                      <a:noFill/>
                    </a:lnL>
                    <a:lnR>
                      <a:noFill/>
                    </a:lnR>
                    <a:lnT>
                      <a:noFill/>
                    </a:lnT>
                    <a:lnB>
                      <a:noFill/>
                    </a:lnB>
                    <a:noFill/>
                  </a:tcPr>
                </a:tc>
                <a:tc>
                  <a:txBody>
                    <a:bodyPr/>
                    <a:lstStyle/>
                    <a:p>
                      <a:pPr algn="l" fontAlgn="b"/>
                      <a:endParaRPr lang="cs-CZ" sz="900" b="0" i="0" u="none" strike="noStrike">
                        <a:solidFill>
                          <a:srgbClr val="000000"/>
                        </a:solidFill>
                        <a:effectLst/>
                        <a:latin typeface="Aptos Narrow" panose="020B0004020202020204" pitchFamily="34" charset="0"/>
                      </a:endParaRPr>
                    </a:p>
                  </a:txBody>
                  <a:tcPr marL="7895" marR="7895" marT="7895" marB="0" anchor="b">
                    <a:lnL>
                      <a:noFill/>
                    </a:lnL>
                    <a:lnR>
                      <a:noFill/>
                    </a:lnR>
                    <a:lnT>
                      <a:noFill/>
                    </a:lnT>
                    <a:lnB>
                      <a:noFill/>
                    </a:lnB>
                    <a:noFill/>
                  </a:tcPr>
                </a:tc>
                <a:tc>
                  <a:txBody>
                    <a:bodyPr/>
                    <a:lstStyle/>
                    <a:p>
                      <a:pPr algn="l" fontAlgn="b"/>
                      <a:endParaRPr lang="cs-CZ" sz="900" b="0" i="0" u="none" strike="noStrike" dirty="0">
                        <a:solidFill>
                          <a:srgbClr val="000000"/>
                        </a:solidFill>
                        <a:effectLst/>
                        <a:latin typeface="Aptos Narrow" panose="020B0004020202020204" pitchFamily="34" charset="0"/>
                      </a:endParaRPr>
                    </a:p>
                  </a:txBody>
                  <a:tcPr marL="7895" marR="7895" marT="7895" marB="0" anchor="b">
                    <a:lnL>
                      <a:noFill/>
                    </a:lnL>
                    <a:lnR>
                      <a:noFill/>
                    </a:lnR>
                    <a:lnT>
                      <a:noFill/>
                    </a:lnT>
                    <a:lnB>
                      <a:noFill/>
                    </a:lnB>
                    <a:noFill/>
                  </a:tcPr>
                </a:tc>
                <a:extLst>
                  <a:ext uri="{0D108BD9-81ED-4DB2-BD59-A6C34878D82A}">
                    <a16:rowId xmlns:a16="http://schemas.microsoft.com/office/drawing/2014/main" val="3402606621"/>
                  </a:ext>
                </a:extLst>
              </a:tr>
            </a:tbl>
          </a:graphicData>
        </a:graphic>
      </p:graphicFrame>
      <p:sp>
        <p:nvSpPr>
          <p:cNvPr id="4" name="TextovéPole 3">
            <a:extLst>
              <a:ext uri="{FF2B5EF4-FFF2-40B4-BE49-F238E27FC236}">
                <a16:creationId xmlns:a16="http://schemas.microsoft.com/office/drawing/2014/main" id="{224839B5-BCB1-9588-4D49-04FEC6F95C9B}"/>
              </a:ext>
            </a:extLst>
          </p:cNvPr>
          <p:cNvSpPr txBox="1"/>
          <p:nvPr/>
        </p:nvSpPr>
        <p:spPr>
          <a:xfrm>
            <a:off x="3128723" y="437357"/>
            <a:ext cx="6097508" cy="584775"/>
          </a:xfrm>
          <a:prstGeom prst="rect">
            <a:avLst/>
          </a:prstGeom>
          <a:solidFill>
            <a:schemeClr val="bg2"/>
          </a:solidFill>
        </p:spPr>
        <p:txBody>
          <a:bodyPr wrap="square">
            <a:spAutoFit/>
          </a:bodyPr>
          <a:lstStyle/>
          <a:p>
            <a:r>
              <a:rPr lang="cs-CZ" sz="3200" b="1" dirty="0">
                <a:ln w="0"/>
                <a:effectLst>
                  <a:outerShdw blurRad="38100" dist="19050" dir="2700000" algn="tl" rotWithShape="0">
                    <a:schemeClr val="dk1">
                      <a:alpha val="40000"/>
                    </a:schemeClr>
                  </a:outerShdw>
                </a:effectLst>
              </a:rPr>
              <a:t>    </a:t>
            </a:r>
            <a:r>
              <a:rPr lang="cs-CZ" sz="3200" b="1" dirty="0" err="1">
                <a:ln w="0"/>
                <a:effectLst>
                  <a:outerShdw blurRad="38100" dist="19050" dir="2700000" algn="tl" rotWithShape="0">
                    <a:schemeClr val="dk1">
                      <a:alpha val="40000"/>
                    </a:schemeClr>
                  </a:outerShdw>
                </a:effectLst>
              </a:rPr>
              <a:t>Working</a:t>
            </a:r>
            <a:r>
              <a:rPr lang="cs-CZ" sz="3200" b="1" dirty="0">
                <a:ln w="0"/>
                <a:effectLst>
                  <a:outerShdw blurRad="38100" dist="19050" dir="2700000" algn="tl" rotWithShape="0">
                    <a:schemeClr val="dk1">
                      <a:alpha val="40000"/>
                    </a:schemeClr>
                  </a:outerShdw>
                </a:effectLst>
              </a:rPr>
              <a:t> </a:t>
            </a:r>
            <a:r>
              <a:rPr lang="cs-CZ" sz="3200" b="1" dirty="0" err="1">
                <a:ln w="0"/>
                <a:effectLst>
                  <a:outerShdw blurRad="38100" dist="19050" dir="2700000" algn="tl" rotWithShape="0">
                    <a:schemeClr val="dk1">
                      <a:alpha val="40000"/>
                    </a:schemeClr>
                  </a:outerShdw>
                </a:effectLst>
              </a:rPr>
              <a:t>groups</a:t>
            </a:r>
            <a:r>
              <a:rPr lang="cs-CZ" sz="3200" b="1" dirty="0">
                <a:ln w="0"/>
                <a:effectLst>
                  <a:outerShdw blurRad="38100" dist="19050" dir="2700000" algn="tl" rotWithShape="0">
                    <a:schemeClr val="dk1">
                      <a:alpha val="40000"/>
                    </a:schemeClr>
                  </a:outerShdw>
                </a:effectLst>
              </a:rPr>
              <a:t> </a:t>
            </a:r>
            <a:r>
              <a:rPr lang="cs-CZ" sz="3200" b="1" dirty="0" err="1">
                <a:ln w="0"/>
                <a:effectLst>
                  <a:outerShdw blurRad="38100" dist="19050" dir="2700000" algn="tl" rotWithShape="0">
                    <a:schemeClr val="dk1">
                      <a:alpha val="40000"/>
                    </a:schemeClr>
                  </a:outerShdw>
                </a:effectLst>
              </a:rPr>
              <a:t>of</a:t>
            </a:r>
            <a:r>
              <a:rPr lang="cs-CZ" sz="3200" b="1" dirty="0">
                <a:ln w="0"/>
                <a:effectLst>
                  <a:outerShdw blurRad="38100" dist="19050" dir="2700000" algn="tl" rotWithShape="0">
                    <a:schemeClr val="dk1">
                      <a:alpha val="40000"/>
                    </a:schemeClr>
                  </a:outerShdw>
                </a:effectLst>
              </a:rPr>
              <a:t> </a:t>
            </a:r>
            <a:r>
              <a:rPr lang="cs-CZ" sz="3200" b="1" dirty="0" err="1">
                <a:ln w="0"/>
                <a:effectLst>
                  <a:outerShdw blurRad="38100" dist="19050" dir="2700000" algn="tl" rotWithShape="0">
                    <a:schemeClr val="dk1">
                      <a:alpha val="40000"/>
                    </a:schemeClr>
                  </a:outerShdw>
                </a:effectLst>
              </a:rPr>
              <a:t>students</a:t>
            </a:r>
            <a:endParaRPr lang="cs-CZ" sz="3200" b="1" dirty="0">
              <a:ln w="0"/>
              <a:effectLst>
                <a:outerShdw blurRad="38100" dist="19050" dir="2700000" algn="tl" rotWithShape="0">
                  <a:schemeClr val="dk1">
                    <a:alpha val="40000"/>
                  </a:schemeClr>
                </a:outerShdw>
              </a:effectLst>
            </a:endParaRPr>
          </a:p>
        </p:txBody>
      </p:sp>
      <p:cxnSp>
        <p:nvCxnSpPr>
          <p:cNvPr id="8" name="Přímá spojnice 7">
            <a:extLst>
              <a:ext uri="{FF2B5EF4-FFF2-40B4-BE49-F238E27FC236}">
                <a16:creationId xmlns:a16="http://schemas.microsoft.com/office/drawing/2014/main" id="{8DEF53DB-E3B2-9931-254C-7EE3929EFEDA}"/>
              </a:ext>
            </a:extLst>
          </p:cNvPr>
          <p:cNvCxnSpPr/>
          <p:nvPr/>
        </p:nvCxnSpPr>
        <p:spPr>
          <a:xfrm>
            <a:off x="2951426" y="1566250"/>
            <a:ext cx="0" cy="3467477"/>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Přímá spojnice 9">
            <a:extLst>
              <a:ext uri="{FF2B5EF4-FFF2-40B4-BE49-F238E27FC236}">
                <a16:creationId xmlns:a16="http://schemas.microsoft.com/office/drawing/2014/main" id="{6FE3C16C-8A46-997B-33CE-4A1D84796750}"/>
              </a:ext>
            </a:extLst>
          </p:cNvPr>
          <p:cNvCxnSpPr/>
          <p:nvPr/>
        </p:nvCxnSpPr>
        <p:spPr>
          <a:xfrm>
            <a:off x="4155539" y="1566250"/>
            <a:ext cx="0" cy="2888055"/>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Přímá spojnice 11">
            <a:extLst>
              <a:ext uri="{FF2B5EF4-FFF2-40B4-BE49-F238E27FC236}">
                <a16:creationId xmlns:a16="http://schemas.microsoft.com/office/drawing/2014/main" id="{5F2945AF-83AD-ECAC-3191-FBC90B05AA02}"/>
              </a:ext>
            </a:extLst>
          </p:cNvPr>
          <p:cNvCxnSpPr/>
          <p:nvPr/>
        </p:nvCxnSpPr>
        <p:spPr>
          <a:xfrm>
            <a:off x="5359648" y="1566250"/>
            <a:ext cx="0" cy="2888055"/>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Přímá spojnice 13">
            <a:extLst>
              <a:ext uri="{FF2B5EF4-FFF2-40B4-BE49-F238E27FC236}">
                <a16:creationId xmlns:a16="http://schemas.microsoft.com/office/drawing/2014/main" id="{3B5C20E0-D0DF-537E-6C40-41364B04BA72}"/>
              </a:ext>
            </a:extLst>
          </p:cNvPr>
          <p:cNvCxnSpPr/>
          <p:nvPr/>
        </p:nvCxnSpPr>
        <p:spPr>
          <a:xfrm>
            <a:off x="6554707" y="1593409"/>
            <a:ext cx="0" cy="2824681"/>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Přímá spojnice 15">
            <a:extLst>
              <a:ext uri="{FF2B5EF4-FFF2-40B4-BE49-F238E27FC236}">
                <a16:creationId xmlns:a16="http://schemas.microsoft.com/office/drawing/2014/main" id="{3D03E2F6-18ED-EB10-9AED-AD23ED861CAA}"/>
              </a:ext>
            </a:extLst>
          </p:cNvPr>
          <p:cNvCxnSpPr/>
          <p:nvPr/>
        </p:nvCxnSpPr>
        <p:spPr>
          <a:xfrm>
            <a:off x="7740710" y="1593409"/>
            <a:ext cx="0" cy="3440318"/>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Přímá spojnice 19">
            <a:extLst>
              <a:ext uri="{FF2B5EF4-FFF2-40B4-BE49-F238E27FC236}">
                <a16:creationId xmlns:a16="http://schemas.microsoft.com/office/drawing/2014/main" id="{B9259D9A-8FC1-3D7D-86A0-08E402F78010}"/>
              </a:ext>
            </a:extLst>
          </p:cNvPr>
          <p:cNvCxnSpPr/>
          <p:nvPr/>
        </p:nvCxnSpPr>
        <p:spPr>
          <a:xfrm>
            <a:off x="8944818" y="1593409"/>
            <a:ext cx="0" cy="3440318"/>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Přímá spojnice 21">
            <a:extLst>
              <a:ext uri="{FF2B5EF4-FFF2-40B4-BE49-F238E27FC236}">
                <a16:creationId xmlns:a16="http://schemas.microsoft.com/office/drawing/2014/main" id="{710A9868-779C-24B9-4FD5-785934E4F032}"/>
              </a:ext>
            </a:extLst>
          </p:cNvPr>
          <p:cNvCxnSpPr/>
          <p:nvPr/>
        </p:nvCxnSpPr>
        <p:spPr>
          <a:xfrm>
            <a:off x="10148931" y="1588883"/>
            <a:ext cx="0" cy="3444844"/>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Přímá spojnice 25">
            <a:extLst>
              <a:ext uri="{FF2B5EF4-FFF2-40B4-BE49-F238E27FC236}">
                <a16:creationId xmlns:a16="http://schemas.microsoft.com/office/drawing/2014/main" id="{69DD05A7-A4C0-3C80-7B02-5B6E20FF27A8}"/>
              </a:ext>
            </a:extLst>
          </p:cNvPr>
          <p:cNvCxnSpPr/>
          <p:nvPr/>
        </p:nvCxnSpPr>
        <p:spPr>
          <a:xfrm>
            <a:off x="1765422" y="1588883"/>
            <a:ext cx="0" cy="3444844"/>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Přímá spojnice 27">
            <a:extLst>
              <a:ext uri="{FF2B5EF4-FFF2-40B4-BE49-F238E27FC236}">
                <a16:creationId xmlns:a16="http://schemas.microsoft.com/office/drawing/2014/main" id="{9A8FB4EA-2327-83EF-AFD1-685100B0C685}"/>
              </a:ext>
            </a:extLst>
          </p:cNvPr>
          <p:cNvCxnSpPr/>
          <p:nvPr/>
        </p:nvCxnSpPr>
        <p:spPr>
          <a:xfrm>
            <a:off x="1765422" y="2127558"/>
            <a:ext cx="950614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Přímá spojnice 29">
            <a:extLst>
              <a:ext uri="{FF2B5EF4-FFF2-40B4-BE49-F238E27FC236}">
                <a16:creationId xmlns:a16="http://schemas.microsoft.com/office/drawing/2014/main" id="{68646215-D8B7-4593-778A-1BDE998E9919}"/>
              </a:ext>
            </a:extLst>
          </p:cNvPr>
          <p:cNvCxnSpPr/>
          <p:nvPr/>
        </p:nvCxnSpPr>
        <p:spPr>
          <a:xfrm>
            <a:off x="11325882" y="1588883"/>
            <a:ext cx="0" cy="3444844"/>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6186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3D9C8B-A184-FCDE-F54A-E20762242427}"/>
              </a:ext>
            </a:extLst>
          </p:cNvPr>
          <p:cNvSpPr>
            <a:spLocks noGrp="1"/>
          </p:cNvSpPr>
          <p:nvPr>
            <p:ph type="title"/>
          </p:nvPr>
        </p:nvSpPr>
        <p:spPr>
          <a:solidFill>
            <a:srgbClr val="FFFF00"/>
          </a:solidFill>
          <a:ln>
            <a:solidFill>
              <a:srgbClr val="FFC000"/>
            </a:solidFill>
          </a:ln>
        </p:spPr>
        <p:txBody>
          <a:bodyPr/>
          <a:lstStyle/>
          <a:p>
            <a:r>
              <a:rPr lang="cs-CZ" b="1" dirty="0"/>
              <a:t>General </a:t>
            </a:r>
            <a:r>
              <a:rPr lang="cs-CZ" b="1" dirty="0" err="1"/>
              <a:t>information</a:t>
            </a:r>
            <a:r>
              <a:rPr lang="cs-CZ" b="1" dirty="0"/>
              <a:t> </a:t>
            </a:r>
            <a:r>
              <a:rPr lang="cs-CZ" b="1" dirty="0" err="1"/>
              <a:t>for</a:t>
            </a:r>
            <a:r>
              <a:rPr lang="cs-CZ" b="1" dirty="0"/>
              <a:t> </a:t>
            </a:r>
            <a:r>
              <a:rPr lang="cs-CZ" b="1" dirty="0" err="1"/>
              <a:t>group</a:t>
            </a:r>
            <a:r>
              <a:rPr lang="cs-CZ" b="1" dirty="0"/>
              <a:t> </a:t>
            </a:r>
            <a:r>
              <a:rPr lang="cs-CZ" b="1" dirty="0" err="1"/>
              <a:t>work</a:t>
            </a:r>
            <a:endParaRPr lang="cs-CZ" b="1" dirty="0"/>
          </a:p>
        </p:txBody>
      </p:sp>
      <p:sp>
        <p:nvSpPr>
          <p:cNvPr id="3" name="Zástupný obsah 2">
            <a:extLst>
              <a:ext uri="{FF2B5EF4-FFF2-40B4-BE49-F238E27FC236}">
                <a16:creationId xmlns:a16="http://schemas.microsoft.com/office/drawing/2014/main" id="{1CB9FAF5-80D3-56F6-EA3B-136871E804FC}"/>
              </a:ext>
            </a:extLst>
          </p:cNvPr>
          <p:cNvSpPr>
            <a:spLocks noGrp="1"/>
          </p:cNvSpPr>
          <p:nvPr>
            <p:ph idx="1"/>
          </p:nvPr>
        </p:nvSpPr>
        <p:spPr/>
        <p:txBody>
          <a:bodyPr>
            <a:normAutofit fontScale="92500" lnSpcReduction="10000"/>
          </a:bodyPr>
          <a:lstStyle/>
          <a:p>
            <a:r>
              <a:rPr lang="en-US" dirty="0"/>
              <a:t>each student is assigned to one group</a:t>
            </a:r>
          </a:p>
          <a:p>
            <a:r>
              <a:rPr lang="en-US" dirty="0"/>
              <a:t>each group has one supervisor</a:t>
            </a:r>
          </a:p>
          <a:p>
            <a:r>
              <a:rPr lang="en-US" dirty="0"/>
              <a:t>the supervisor is available to students (according to their needs) when solving tasks</a:t>
            </a:r>
          </a:p>
          <a:p>
            <a:r>
              <a:rPr lang="en-US" dirty="0"/>
              <a:t>each group works on one topic</a:t>
            </a:r>
          </a:p>
          <a:p>
            <a:r>
              <a:rPr lang="en-US" dirty="0"/>
              <a:t>form of work is literary research (review)</a:t>
            </a:r>
          </a:p>
          <a:p>
            <a:r>
              <a:rPr lang="en-US" dirty="0"/>
              <a:t>after processing the research, a group of students will prepare a presentation + blog article</a:t>
            </a:r>
          </a:p>
          <a:p>
            <a:r>
              <a:rPr lang="en-US" dirty="0"/>
              <a:t>on Friday, the group presents the result</a:t>
            </a:r>
            <a:r>
              <a:rPr lang="cs-CZ" dirty="0"/>
              <a:t>s</a:t>
            </a:r>
            <a:r>
              <a:rPr lang="en-US" dirty="0"/>
              <a:t> of their work (power point presentation)</a:t>
            </a:r>
            <a:endParaRPr lang="cs-CZ" dirty="0"/>
          </a:p>
        </p:txBody>
      </p:sp>
    </p:spTree>
    <p:extLst>
      <p:ext uri="{BB962C8B-B14F-4D97-AF65-F5344CB8AC3E}">
        <p14:creationId xmlns:p14="http://schemas.microsoft.com/office/powerpoint/2010/main" val="2201257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D49465-9486-7EFA-EA11-AB0CA480B443}"/>
              </a:ext>
            </a:extLst>
          </p:cNvPr>
          <p:cNvSpPr>
            <a:spLocks noGrp="1"/>
          </p:cNvSpPr>
          <p:nvPr>
            <p:ph type="title"/>
          </p:nvPr>
        </p:nvSpPr>
        <p:spPr>
          <a:solidFill>
            <a:srgbClr val="FFFF00"/>
          </a:solidFill>
        </p:spPr>
        <p:txBody>
          <a:bodyPr/>
          <a:lstStyle/>
          <a:p>
            <a:r>
              <a:rPr lang="en-US" b="1" dirty="0"/>
              <a:t>Procedure for processing the search</a:t>
            </a:r>
            <a:r>
              <a:rPr lang="cs-CZ" b="1" dirty="0"/>
              <a:t> (1)</a:t>
            </a:r>
          </a:p>
        </p:txBody>
      </p:sp>
      <p:sp>
        <p:nvSpPr>
          <p:cNvPr id="3" name="Zástupný obsah 2">
            <a:extLst>
              <a:ext uri="{FF2B5EF4-FFF2-40B4-BE49-F238E27FC236}">
                <a16:creationId xmlns:a16="http://schemas.microsoft.com/office/drawing/2014/main" id="{65F9C314-A221-73EB-21CD-91B4262FDD40}"/>
              </a:ext>
            </a:extLst>
          </p:cNvPr>
          <p:cNvSpPr>
            <a:spLocks noGrp="1"/>
          </p:cNvSpPr>
          <p:nvPr>
            <p:ph idx="1"/>
          </p:nvPr>
        </p:nvSpPr>
        <p:spPr/>
        <p:txBody>
          <a:bodyPr>
            <a:normAutofit/>
          </a:bodyPr>
          <a:lstStyle/>
          <a:p>
            <a:pPr marL="0" indent="0">
              <a:buNone/>
            </a:pPr>
            <a:r>
              <a:rPr lang="en-US" b="1" dirty="0"/>
              <a:t>1.</a:t>
            </a:r>
            <a:r>
              <a:rPr lang="cs-CZ" b="1" dirty="0"/>
              <a:t> </a:t>
            </a:r>
            <a:r>
              <a:rPr lang="en-US" b="1" dirty="0"/>
              <a:t>Understand the Topic and Define the Goal</a:t>
            </a:r>
          </a:p>
          <a:p>
            <a:pPr>
              <a:buFont typeface="Wingdings" panose="05000000000000000000" pitchFamily="2" charset="2"/>
              <a:buChar char="Ø"/>
            </a:pPr>
            <a:r>
              <a:rPr lang="cs-CZ" dirty="0"/>
              <a:t> </a:t>
            </a:r>
            <a:r>
              <a:rPr lang="en-US" dirty="0"/>
              <a:t>Clearly define the question or problem you're aiming to answer. This will help focus your research on relevant sources.</a:t>
            </a:r>
            <a:endParaRPr lang="cs-CZ" dirty="0"/>
          </a:p>
          <a:p>
            <a:pPr>
              <a:buFont typeface="Wingdings" panose="05000000000000000000" pitchFamily="2" charset="2"/>
              <a:buChar char="Ø"/>
            </a:pPr>
            <a:endParaRPr lang="en-US" dirty="0"/>
          </a:p>
          <a:p>
            <a:pPr marL="0" indent="0">
              <a:buNone/>
            </a:pPr>
            <a:r>
              <a:rPr lang="en-US" b="1" dirty="0"/>
              <a:t>2.</a:t>
            </a:r>
            <a:r>
              <a:rPr lang="cs-CZ" b="1" dirty="0"/>
              <a:t> </a:t>
            </a:r>
            <a:r>
              <a:rPr lang="en-US" b="1" dirty="0"/>
              <a:t>Search for Relevant Sources</a:t>
            </a:r>
          </a:p>
          <a:p>
            <a:pPr>
              <a:buFont typeface="Wingdings" panose="05000000000000000000" pitchFamily="2" charset="2"/>
              <a:buChar char="Ø"/>
            </a:pPr>
            <a:r>
              <a:rPr lang="cs-CZ" dirty="0"/>
              <a:t> </a:t>
            </a:r>
            <a:r>
              <a:rPr lang="en-US" dirty="0"/>
              <a:t>Define your keywords</a:t>
            </a:r>
          </a:p>
          <a:p>
            <a:pPr>
              <a:buFont typeface="Wingdings" panose="05000000000000000000" pitchFamily="2" charset="2"/>
              <a:buChar char="Ø"/>
            </a:pPr>
            <a:r>
              <a:rPr lang="cs-CZ" dirty="0"/>
              <a:t> </a:t>
            </a:r>
            <a:r>
              <a:rPr lang="en-US" dirty="0"/>
              <a:t>Focus on sources that are current, credible, and directly related to your topic and which correspond to the established criteria.</a:t>
            </a:r>
          </a:p>
          <a:p>
            <a:endParaRPr lang="cs-CZ" dirty="0"/>
          </a:p>
        </p:txBody>
      </p:sp>
    </p:spTree>
    <p:extLst>
      <p:ext uri="{BB962C8B-B14F-4D97-AF65-F5344CB8AC3E}">
        <p14:creationId xmlns:p14="http://schemas.microsoft.com/office/powerpoint/2010/main" val="3084469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06A04-68EA-CAB7-9248-612EC9322E2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63FE2D4-328B-ED58-5649-9EECA1EF9117}"/>
              </a:ext>
            </a:extLst>
          </p:cNvPr>
          <p:cNvSpPr>
            <a:spLocks noGrp="1"/>
          </p:cNvSpPr>
          <p:nvPr>
            <p:ph type="title"/>
          </p:nvPr>
        </p:nvSpPr>
        <p:spPr>
          <a:solidFill>
            <a:srgbClr val="FFFF00"/>
          </a:solidFill>
        </p:spPr>
        <p:txBody>
          <a:bodyPr/>
          <a:lstStyle/>
          <a:p>
            <a:r>
              <a:rPr lang="en-US" b="1" dirty="0"/>
              <a:t>Procedure for processing the search</a:t>
            </a:r>
            <a:r>
              <a:rPr lang="cs-CZ" b="1" dirty="0"/>
              <a:t> (2)</a:t>
            </a:r>
          </a:p>
        </p:txBody>
      </p:sp>
      <p:sp>
        <p:nvSpPr>
          <p:cNvPr id="3" name="Zástupný obsah 2">
            <a:extLst>
              <a:ext uri="{FF2B5EF4-FFF2-40B4-BE49-F238E27FC236}">
                <a16:creationId xmlns:a16="http://schemas.microsoft.com/office/drawing/2014/main" id="{911AC3E5-75E3-6025-52CD-3C665960A8AF}"/>
              </a:ext>
            </a:extLst>
          </p:cNvPr>
          <p:cNvSpPr>
            <a:spLocks noGrp="1"/>
          </p:cNvSpPr>
          <p:nvPr>
            <p:ph idx="1"/>
          </p:nvPr>
        </p:nvSpPr>
        <p:spPr/>
        <p:txBody>
          <a:bodyPr>
            <a:normAutofit fontScale="92500" lnSpcReduction="10000"/>
          </a:bodyPr>
          <a:lstStyle/>
          <a:p>
            <a:pPr marL="0" indent="0">
              <a:buNone/>
            </a:pPr>
            <a:r>
              <a:rPr lang="en-US" b="1" dirty="0"/>
              <a:t>3.</a:t>
            </a:r>
            <a:r>
              <a:rPr lang="cs-CZ" b="1" dirty="0"/>
              <a:t> </a:t>
            </a:r>
            <a:r>
              <a:rPr lang="en-US" b="1" dirty="0"/>
              <a:t>Sort and Select Sources</a:t>
            </a:r>
          </a:p>
          <a:p>
            <a:pPr>
              <a:buFont typeface="Wingdings" panose="05000000000000000000" pitchFamily="2" charset="2"/>
              <a:buChar char="Ø"/>
            </a:pPr>
            <a:r>
              <a:rPr lang="cs-CZ" dirty="0"/>
              <a:t> </a:t>
            </a:r>
            <a:r>
              <a:rPr lang="en-US" dirty="0"/>
              <a:t>Read abstracts or introductions to quickly determine if the source is relevant to your question.</a:t>
            </a:r>
          </a:p>
          <a:p>
            <a:pPr>
              <a:buFont typeface="Wingdings" panose="05000000000000000000" pitchFamily="2" charset="2"/>
              <a:buChar char="Ø"/>
            </a:pPr>
            <a:r>
              <a:rPr lang="cs-CZ" dirty="0"/>
              <a:t> </a:t>
            </a:r>
            <a:r>
              <a:rPr lang="en-US" dirty="0"/>
              <a:t>Choose only those sources that directly contribute to answering your question.</a:t>
            </a:r>
          </a:p>
          <a:p>
            <a:pPr marL="0" indent="0">
              <a:buNone/>
            </a:pPr>
            <a:endParaRPr lang="cs-CZ" b="1" dirty="0"/>
          </a:p>
          <a:p>
            <a:pPr marL="0" indent="0">
              <a:buNone/>
            </a:pPr>
            <a:r>
              <a:rPr lang="en-US" b="1" dirty="0"/>
              <a:t>4.</a:t>
            </a:r>
            <a:r>
              <a:rPr lang="cs-CZ" b="1" dirty="0"/>
              <a:t> </a:t>
            </a:r>
            <a:r>
              <a:rPr lang="en-US" b="1" dirty="0"/>
              <a:t>Analyze and Summarize Information</a:t>
            </a:r>
          </a:p>
          <a:p>
            <a:pPr>
              <a:buFont typeface="Wingdings" panose="05000000000000000000" pitchFamily="2" charset="2"/>
              <a:buChar char="Ø"/>
            </a:pPr>
            <a:r>
              <a:rPr lang="cs-CZ" dirty="0"/>
              <a:t> </a:t>
            </a:r>
            <a:r>
              <a:rPr lang="en-US" dirty="0"/>
              <a:t>Summarize the main ideas and arguments from the selected sources.</a:t>
            </a:r>
          </a:p>
          <a:p>
            <a:pPr>
              <a:buFont typeface="Wingdings" panose="05000000000000000000" pitchFamily="2" charset="2"/>
              <a:buChar char="Ø"/>
            </a:pPr>
            <a:r>
              <a:rPr lang="cs-CZ" dirty="0"/>
              <a:t> </a:t>
            </a:r>
            <a:r>
              <a:rPr lang="en-US" dirty="0"/>
              <a:t>Compare how different sources address your question—whether their perspectives align or differ.</a:t>
            </a:r>
          </a:p>
          <a:p>
            <a:pPr marL="0" indent="0">
              <a:buNone/>
            </a:pPr>
            <a:endParaRPr lang="cs-CZ" dirty="0"/>
          </a:p>
        </p:txBody>
      </p:sp>
    </p:spTree>
    <p:extLst>
      <p:ext uri="{BB962C8B-B14F-4D97-AF65-F5344CB8AC3E}">
        <p14:creationId xmlns:p14="http://schemas.microsoft.com/office/powerpoint/2010/main" val="3208395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80220-9BB4-58C6-6A34-AA088D90F5C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F7B4A96-1995-F647-F0C2-47E718CE2F10}"/>
              </a:ext>
            </a:extLst>
          </p:cNvPr>
          <p:cNvSpPr>
            <a:spLocks noGrp="1"/>
          </p:cNvSpPr>
          <p:nvPr>
            <p:ph type="title"/>
          </p:nvPr>
        </p:nvSpPr>
        <p:spPr>
          <a:solidFill>
            <a:srgbClr val="FFFF00"/>
          </a:solidFill>
        </p:spPr>
        <p:txBody>
          <a:bodyPr/>
          <a:lstStyle/>
          <a:p>
            <a:r>
              <a:rPr lang="en-US" b="1" dirty="0"/>
              <a:t>Procedure for processing the search</a:t>
            </a:r>
            <a:r>
              <a:rPr lang="cs-CZ" b="1" dirty="0"/>
              <a:t> (3)</a:t>
            </a:r>
          </a:p>
        </p:txBody>
      </p:sp>
      <p:sp>
        <p:nvSpPr>
          <p:cNvPr id="3" name="Zástupný obsah 2">
            <a:extLst>
              <a:ext uri="{FF2B5EF4-FFF2-40B4-BE49-F238E27FC236}">
                <a16:creationId xmlns:a16="http://schemas.microsoft.com/office/drawing/2014/main" id="{A531A1B9-EBEC-F1EF-BE7E-EF768F23655D}"/>
              </a:ext>
            </a:extLst>
          </p:cNvPr>
          <p:cNvSpPr>
            <a:spLocks noGrp="1"/>
          </p:cNvSpPr>
          <p:nvPr>
            <p:ph idx="1"/>
          </p:nvPr>
        </p:nvSpPr>
        <p:spPr/>
        <p:txBody>
          <a:bodyPr>
            <a:normAutofit fontScale="85000" lnSpcReduction="20000"/>
          </a:bodyPr>
          <a:lstStyle/>
          <a:p>
            <a:pPr marL="0" indent="0">
              <a:buNone/>
            </a:pPr>
            <a:r>
              <a:rPr lang="en-US" b="1" dirty="0"/>
              <a:t>5.</a:t>
            </a:r>
            <a:r>
              <a:rPr lang="cs-CZ" b="1" dirty="0"/>
              <a:t> </a:t>
            </a:r>
            <a:r>
              <a:rPr lang="en-US" b="1" dirty="0"/>
              <a:t>Create a Structure for Your Review</a:t>
            </a:r>
          </a:p>
          <a:p>
            <a:pPr>
              <a:buFont typeface="Wingdings" panose="05000000000000000000" pitchFamily="2" charset="2"/>
              <a:buChar char="Ø"/>
            </a:pPr>
            <a:r>
              <a:rPr lang="en-US" dirty="0"/>
              <a:t>Divide the review into clear sections: introduction, main body (summaries of each source), and conclusion.</a:t>
            </a:r>
          </a:p>
          <a:p>
            <a:pPr>
              <a:buFont typeface="Wingdings" panose="05000000000000000000" pitchFamily="2" charset="2"/>
              <a:buChar char="Ø"/>
            </a:pPr>
            <a:r>
              <a:rPr lang="en-US" dirty="0"/>
              <a:t>Include a flow diagram to visually represent the main process of your research, such as how you filtered sources, identified key themes, or analyzed the data. This can help clarify the logic or flow of your work.</a:t>
            </a:r>
          </a:p>
          <a:p>
            <a:pPr>
              <a:buFont typeface="Wingdings" panose="05000000000000000000" pitchFamily="2" charset="2"/>
              <a:buChar char="Ø"/>
            </a:pPr>
            <a:r>
              <a:rPr lang="en-US" dirty="0"/>
              <a:t>Highlight the conclusions you’ve drawn from your research and whether you’ve answered your main question.</a:t>
            </a:r>
          </a:p>
          <a:p>
            <a:pPr marL="0" indent="0">
              <a:buNone/>
            </a:pPr>
            <a:endParaRPr lang="cs-CZ" b="1" dirty="0"/>
          </a:p>
          <a:p>
            <a:pPr marL="0" indent="0">
              <a:buNone/>
            </a:pPr>
            <a:r>
              <a:rPr lang="en-US" b="1" dirty="0"/>
              <a:t>6.</a:t>
            </a:r>
            <a:r>
              <a:rPr lang="cs-CZ" b="1" dirty="0"/>
              <a:t> </a:t>
            </a:r>
            <a:r>
              <a:rPr lang="en-US" b="1" dirty="0"/>
              <a:t>Citations and Bibliography</a:t>
            </a:r>
          </a:p>
          <a:p>
            <a:pPr>
              <a:buFont typeface="Wingdings" panose="05000000000000000000" pitchFamily="2" charset="2"/>
              <a:buChar char="Ø"/>
            </a:pPr>
            <a:r>
              <a:rPr lang="cs-CZ" dirty="0"/>
              <a:t> </a:t>
            </a:r>
            <a:r>
              <a:rPr lang="en-US" dirty="0"/>
              <a:t>Be sure to correctly cite all the sources you’ve used, following the required citation style (e.g., APA, ISO, …).</a:t>
            </a:r>
          </a:p>
          <a:p>
            <a:pPr>
              <a:buFont typeface="Wingdings" panose="05000000000000000000" pitchFamily="2" charset="2"/>
              <a:buChar char="Ø"/>
            </a:pPr>
            <a:r>
              <a:rPr lang="cs-CZ" dirty="0"/>
              <a:t> </a:t>
            </a:r>
            <a:r>
              <a:rPr lang="en-US" dirty="0"/>
              <a:t>Include a full bibliography at the end of your review.</a:t>
            </a:r>
          </a:p>
          <a:p>
            <a:pPr marL="0" indent="0">
              <a:buNone/>
            </a:pPr>
            <a:endParaRPr lang="cs-CZ" dirty="0"/>
          </a:p>
        </p:txBody>
      </p:sp>
    </p:spTree>
    <p:extLst>
      <p:ext uri="{BB962C8B-B14F-4D97-AF65-F5344CB8AC3E}">
        <p14:creationId xmlns:p14="http://schemas.microsoft.com/office/powerpoint/2010/main" val="1296939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AFFC2-B00B-D563-5EF1-9610F86F744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7E5689B-2971-0439-25E4-3BB3771B17E8}"/>
              </a:ext>
            </a:extLst>
          </p:cNvPr>
          <p:cNvSpPr>
            <a:spLocks noGrp="1"/>
          </p:cNvSpPr>
          <p:nvPr>
            <p:ph type="title"/>
          </p:nvPr>
        </p:nvSpPr>
        <p:spPr>
          <a:solidFill>
            <a:srgbClr val="FFFF00"/>
          </a:solidFill>
        </p:spPr>
        <p:txBody>
          <a:bodyPr/>
          <a:lstStyle/>
          <a:p>
            <a:r>
              <a:rPr lang="en-US" b="1" dirty="0"/>
              <a:t>Procedure for processing the search</a:t>
            </a:r>
            <a:r>
              <a:rPr lang="cs-CZ" b="1" dirty="0"/>
              <a:t> (4)</a:t>
            </a:r>
          </a:p>
        </p:txBody>
      </p:sp>
      <p:sp>
        <p:nvSpPr>
          <p:cNvPr id="3" name="Zástupný obsah 2">
            <a:extLst>
              <a:ext uri="{FF2B5EF4-FFF2-40B4-BE49-F238E27FC236}">
                <a16:creationId xmlns:a16="http://schemas.microsoft.com/office/drawing/2014/main" id="{CD37165B-ECBC-AA54-5DB3-E92DEC93F5D8}"/>
              </a:ext>
            </a:extLst>
          </p:cNvPr>
          <p:cNvSpPr>
            <a:spLocks noGrp="1"/>
          </p:cNvSpPr>
          <p:nvPr>
            <p:ph idx="1"/>
          </p:nvPr>
        </p:nvSpPr>
        <p:spPr/>
        <p:txBody>
          <a:bodyPr>
            <a:normAutofit fontScale="85000" lnSpcReduction="20000"/>
          </a:bodyPr>
          <a:lstStyle/>
          <a:p>
            <a:pPr marL="0" indent="0">
              <a:buNone/>
            </a:pPr>
            <a:r>
              <a:rPr lang="en-US" b="1" dirty="0"/>
              <a:t>5.</a:t>
            </a:r>
            <a:r>
              <a:rPr lang="cs-CZ" b="1" dirty="0"/>
              <a:t> </a:t>
            </a:r>
            <a:r>
              <a:rPr lang="en-US" b="1" dirty="0"/>
              <a:t>Create a Structure for Your Review</a:t>
            </a:r>
          </a:p>
          <a:p>
            <a:pPr>
              <a:buFont typeface="Wingdings" panose="05000000000000000000" pitchFamily="2" charset="2"/>
              <a:buChar char="Ø"/>
            </a:pPr>
            <a:r>
              <a:rPr lang="en-US" dirty="0"/>
              <a:t>Divide the review into clear sections: introduction, main body (summaries of each source), </a:t>
            </a:r>
            <a:r>
              <a:rPr lang="cs-CZ" dirty="0" err="1"/>
              <a:t>results</a:t>
            </a:r>
            <a:r>
              <a:rPr lang="cs-CZ" dirty="0"/>
              <a:t> </a:t>
            </a:r>
            <a:r>
              <a:rPr lang="en-US" dirty="0"/>
              <a:t>and conclusion.</a:t>
            </a:r>
          </a:p>
          <a:p>
            <a:pPr>
              <a:buFont typeface="Wingdings" panose="05000000000000000000" pitchFamily="2" charset="2"/>
              <a:buChar char="Ø"/>
            </a:pPr>
            <a:r>
              <a:rPr lang="en-US" dirty="0"/>
              <a:t>Include a flow diagram to visually represent the main process of your research, such as how you filtered sources, identified key themes, or analyzed the data. This can help clarify the logic or flow of your work.</a:t>
            </a:r>
          </a:p>
          <a:p>
            <a:pPr>
              <a:buFont typeface="Wingdings" panose="05000000000000000000" pitchFamily="2" charset="2"/>
              <a:buChar char="Ø"/>
            </a:pPr>
            <a:r>
              <a:rPr lang="en-US" dirty="0"/>
              <a:t>Highlight the conclusions you’ve drawn from your research and whether you’ve answered your main question.</a:t>
            </a:r>
          </a:p>
          <a:p>
            <a:pPr marL="0" indent="0">
              <a:buNone/>
            </a:pPr>
            <a:endParaRPr lang="cs-CZ" b="1" dirty="0"/>
          </a:p>
          <a:p>
            <a:pPr marL="0" indent="0">
              <a:buNone/>
            </a:pPr>
            <a:r>
              <a:rPr lang="en-US" b="1" dirty="0"/>
              <a:t>6.</a:t>
            </a:r>
            <a:r>
              <a:rPr lang="cs-CZ" b="1" dirty="0"/>
              <a:t> </a:t>
            </a:r>
            <a:r>
              <a:rPr lang="en-US" b="1" dirty="0"/>
              <a:t>Citations and Bibliography</a:t>
            </a:r>
          </a:p>
          <a:p>
            <a:pPr>
              <a:buFont typeface="Wingdings" panose="05000000000000000000" pitchFamily="2" charset="2"/>
              <a:buChar char="Ø"/>
            </a:pPr>
            <a:r>
              <a:rPr lang="cs-CZ" dirty="0"/>
              <a:t> </a:t>
            </a:r>
            <a:r>
              <a:rPr lang="en-US" dirty="0"/>
              <a:t>Be sure to correctly cite all the sources you’ve used, following the required citation style (e.g., APA, ISO, …).</a:t>
            </a:r>
          </a:p>
          <a:p>
            <a:pPr>
              <a:buFont typeface="Wingdings" panose="05000000000000000000" pitchFamily="2" charset="2"/>
              <a:buChar char="Ø"/>
            </a:pPr>
            <a:r>
              <a:rPr lang="cs-CZ" dirty="0"/>
              <a:t> </a:t>
            </a:r>
            <a:r>
              <a:rPr lang="en-US" dirty="0"/>
              <a:t>Include a full bibliography at the end of your review.</a:t>
            </a:r>
          </a:p>
          <a:p>
            <a:pPr marL="0" indent="0">
              <a:buNone/>
            </a:pPr>
            <a:endParaRPr lang="cs-CZ" dirty="0"/>
          </a:p>
        </p:txBody>
      </p:sp>
    </p:spTree>
    <p:extLst>
      <p:ext uri="{BB962C8B-B14F-4D97-AF65-F5344CB8AC3E}">
        <p14:creationId xmlns:p14="http://schemas.microsoft.com/office/powerpoint/2010/main" val="4186902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90894A-97B9-5E3C-F607-8F42929E46B1}"/>
              </a:ext>
            </a:extLst>
          </p:cNvPr>
          <p:cNvSpPr>
            <a:spLocks noGrp="1"/>
          </p:cNvSpPr>
          <p:nvPr>
            <p:ph type="title"/>
          </p:nvPr>
        </p:nvSpPr>
        <p:spPr>
          <a:solidFill>
            <a:schemeClr val="accent2">
              <a:lumMod val="20000"/>
              <a:lumOff val="80000"/>
            </a:schemeClr>
          </a:solidFill>
        </p:spPr>
        <p:txBody>
          <a:bodyPr/>
          <a:lstStyle/>
          <a:p>
            <a:r>
              <a:rPr lang="cs-CZ" b="1" dirty="0"/>
              <a:t>P</a:t>
            </a:r>
            <a:r>
              <a:rPr lang="en-US" b="1" dirty="0" err="1"/>
              <a:t>resentation</a:t>
            </a:r>
            <a:r>
              <a:rPr lang="en-US" b="1" dirty="0"/>
              <a:t> of group work results</a:t>
            </a:r>
            <a:endParaRPr lang="cs-CZ" b="1" dirty="0"/>
          </a:p>
        </p:txBody>
      </p:sp>
      <p:sp>
        <p:nvSpPr>
          <p:cNvPr id="3" name="Zástupný obsah 2">
            <a:extLst>
              <a:ext uri="{FF2B5EF4-FFF2-40B4-BE49-F238E27FC236}">
                <a16:creationId xmlns:a16="http://schemas.microsoft.com/office/drawing/2014/main" id="{E1F825C8-182F-23FE-9AB0-B98CB7926A65}"/>
              </a:ext>
            </a:extLst>
          </p:cNvPr>
          <p:cNvSpPr>
            <a:spLocks noGrp="1"/>
          </p:cNvSpPr>
          <p:nvPr>
            <p:ph idx="1"/>
          </p:nvPr>
        </p:nvSpPr>
        <p:spPr/>
        <p:txBody>
          <a:bodyPr>
            <a:normAutofit fontScale="92500" lnSpcReduction="10000"/>
          </a:bodyPr>
          <a:lstStyle/>
          <a:p>
            <a:pPr marL="0" indent="0">
              <a:buNone/>
            </a:pPr>
            <a:r>
              <a:rPr lang="cs-CZ" dirty="0" err="1"/>
              <a:t>Each</a:t>
            </a:r>
            <a:r>
              <a:rPr lang="cs-CZ" dirty="0"/>
              <a:t> </a:t>
            </a:r>
            <a:r>
              <a:rPr lang="en-US" dirty="0"/>
              <a:t>group prepares a presentation together</a:t>
            </a:r>
          </a:p>
          <a:p>
            <a:pPr marL="0" indent="0">
              <a:buNone/>
            </a:pPr>
            <a:r>
              <a:rPr lang="cs-CZ" dirty="0"/>
              <a:t>O</a:t>
            </a:r>
            <a:r>
              <a:rPr lang="en-US" dirty="0"/>
              <a:t>n Friday the whole group will present the results of their work</a:t>
            </a:r>
            <a:r>
              <a:rPr lang="cs-CZ" dirty="0"/>
              <a:t> – ca 15-20 </a:t>
            </a:r>
            <a:r>
              <a:rPr lang="cs-CZ" dirty="0" err="1"/>
              <a:t>minutes</a:t>
            </a:r>
            <a:endParaRPr lang="en-US" dirty="0"/>
          </a:p>
          <a:p>
            <a:r>
              <a:rPr lang="en-US" dirty="0"/>
              <a:t>a presentation prepared in power point or another system</a:t>
            </a:r>
          </a:p>
          <a:p>
            <a:r>
              <a:rPr lang="en-US" dirty="0"/>
              <a:t>the presentation will include the following</a:t>
            </a:r>
          </a:p>
          <a:p>
            <a:pPr lvl="1"/>
            <a:r>
              <a:rPr lang="en-US" dirty="0"/>
              <a:t>work goals</a:t>
            </a:r>
          </a:p>
          <a:p>
            <a:pPr lvl="1"/>
            <a:r>
              <a:rPr lang="en-US" dirty="0"/>
              <a:t>research question</a:t>
            </a:r>
          </a:p>
          <a:p>
            <a:pPr lvl="1"/>
            <a:r>
              <a:rPr lang="en-US" dirty="0"/>
              <a:t>solution procedure (methodology)</a:t>
            </a:r>
          </a:p>
          <a:p>
            <a:pPr lvl="1"/>
            <a:r>
              <a:rPr lang="en-US" dirty="0"/>
              <a:t>results</a:t>
            </a:r>
          </a:p>
          <a:p>
            <a:pPr lvl="2"/>
            <a:r>
              <a:rPr lang="en-US" dirty="0"/>
              <a:t>flow diagram</a:t>
            </a:r>
          </a:p>
          <a:p>
            <a:pPr lvl="2"/>
            <a:r>
              <a:rPr lang="en-US" dirty="0"/>
              <a:t>summary of studies included in the research (table)</a:t>
            </a:r>
          </a:p>
          <a:p>
            <a:pPr lvl="1"/>
            <a:r>
              <a:rPr lang="en-US" dirty="0"/>
              <a:t>conclusion</a:t>
            </a:r>
            <a:endParaRPr lang="cs-CZ" dirty="0"/>
          </a:p>
        </p:txBody>
      </p:sp>
    </p:spTree>
    <p:extLst>
      <p:ext uri="{BB962C8B-B14F-4D97-AF65-F5344CB8AC3E}">
        <p14:creationId xmlns:p14="http://schemas.microsoft.com/office/powerpoint/2010/main" val="3866109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D3EDA64-8FE6-6E82-6C4F-EBF0723991F8}"/>
              </a:ext>
            </a:extLst>
          </p:cNvPr>
          <p:cNvSpPr>
            <a:spLocks noGrp="1"/>
          </p:cNvSpPr>
          <p:nvPr>
            <p:ph type="title"/>
          </p:nvPr>
        </p:nvSpPr>
        <p:spPr>
          <a:solidFill>
            <a:schemeClr val="accent2">
              <a:lumMod val="20000"/>
              <a:lumOff val="80000"/>
            </a:schemeClr>
          </a:solidFill>
        </p:spPr>
        <p:txBody>
          <a:bodyPr/>
          <a:lstStyle/>
          <a:p>
            <a:r>
              <a:rPr lang="cs-CZ" b="1" dirty="0"/>
              <a:t>Blog </a:t>
            </a:r>
            <a:r>
              <a:rPr lang="cs-CZ" b="1" dirty="0" err="1"/>
              <a:t>article</a:t>
            </a:r>
            <a:endParaRPr lang="cs-CZ" b="1" dirty="0"/>
          </a:p>
        </p:txBody>
      </p:sp>
      <p:sp>
        <p:nvSpPr>
          <p:cNvPr id="3" name="Zástupný obsah 2">
            <a:extLst>
              <a:ext uri="{FF2B5EF4-FFF2-40B4-BE49-F238E27FC236}">
                <a16:creationId xmlns:a16="http://schemas.microsoft.com/office/drawing/2014/main" id="{744BB498-B23F-2435-2F99-88CF0C2C508E}"/>
              </a:ext>
            </a:extLst>
          </p:cNvPr>
          <p:cNvSpPr>
            <a:spLocks noGrp="1"/>
          </p:cNvSpPr>
          <p:nvPr>
            <p:ph idx="1"/>
          </p:nvPr>
        </p:nvSpPr>
        <p:spPr/>
        <p:txBody>
          <a:bodyPr>
            <a:normAutofit fontScale="92500" lnSpcReduction="10000"/>
          </a:bodyPr>
          <a:lstStyle/>
          <a:p>
            <a:r>
              <a:rPr lang="en-US" dirty="0"/>
              <a:t>conducted research - literary research will be processed in the form of a so-called blog article</a:t>
            </a:r>
            <a:endParaRPr lang="cs-CZ" dirty="0"/>
          </a:p>
          <a:p>
            <a:r>
              <a:rPr lang="en-US" dirty="0"/>
              <a:t>each group will process the article</a:t>
            </a:r>
          </a:p>
          <a:p>
            <a:r>
              <a:rPr lang="en-US" dirty="0"/>
              <a:t>the article will have this structure</a:t>
            </a:r>
          </a:p>
          <a:p>
            <a:pPr lvl="1"/>
            <a:r>
              <a:rPr lang="cs-CZ" dirty="0" err="1"/>
              <a:t>title</a:t>
            </a:r>
            <a:endParaRPr lang="en-US" dirty="0"/>
          </a:p>
          <a:p>
            <a:pPr lvl="1"/>
            <a:r>
              <a:rPr lang="cs-CZ" dirty="0"/>
              <a:t>a</a:t>
            </a:r>
            <a:r>
              <a:rPr lang="en-US" dirty="0" err="1"/>
              <a:t>uthors</a:t>
            </a:r>
            <a:r>
              <a:rPr lang="cs-CZ" dirty="0"/>
              <a:t>+ </a:t>
            </a:r>
            <a:r>
              <a:rPr lang="cs-CZ" dirty="0" err="1"/>
              <a:t>institution</a:t>
            </a:r>
            <a:endParaRPr lang="en-US" dirty="0"/>
          </a:p>
          <a:p>
            <a:pPr lvl="1"/>
            <a:r>
              <a:rPr lang="en-US" dirty="0"/>
              <a:t>introduction</a:t>
            </a:r>
          </a:p>
          <a:p>
            <a:pPr lvl="1"/>
            <a:r>
              <a:rPr lang="en-US" dirty="0"/>
              <a:t>methodical procedure</a:t>
            </a:r>
          </a:p>
          <a:p>
            <a:pPr lvl="1"/>
            <a:r>
              <a:rPr lang="en-US" dirty="0"/>
              <a:t>results</a:t>
            </a:r>
          </a:p>
          <a:p>
            <a:pPr lvl="1"/>
            <a:r>
              <a:rPr lang="en-US" dirty="0"/>
              <a:t>discussion</a:t>
            </a:r>
          </a:p>
          <a:p>
            <a:pPr lvl="1"/>
            <a:r>
              <a:rPr lang="cs-CZ" dirty="0"/>
              <a:t>c</a:t>
            </a:r>
            <a:r>
              <a:rPr lang="en-US" dirty="0" err="1"/>
              <a:t>onclusion</a:t>
            </a:r>
            <a:endParaRPr lang="cs-CZ" dirty="0"/>
          </a:p>
          <a:p>
            <a:pPr lvl="1"/>
            <a:r>
              <a:rPr lang="cs-CZ" dirty="0" err="1"/>
              <a:t>references</a:t>
            </a:r>
            <a:endParaRPr lang="en-US" dirty="0"/>
          </a:p>
          <a:p>
            <a:endParaRPr lang="cs-CZ" dirty="0"/>
          </a:p>
        </p:txBody>
      </p:sp>
    </p:spTree>
    <p:extLst>
      <p:ext uri="{BB962C8B-B14F-4D97-AF65-F5344CB8AC3E}">
        <p14:creationId xmlns:p14="http://schemas.microsoft.com/office/powerpoint/2010/main" val="1613806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017AB62-0E57-0778-380E-1A6988212634}"/>
              </a:ext>
            </a:extLst>
          </p:cNvPr>
          <p:cNvSpPr>
            <a:spLocks noGrp="1"/>
          </p:cNvSpPr>
          <p:nvPr>
            <p:ph type="title"/>
          </p:nvPr>
        </p:nvSpPr>
        <p:spPr>
          <a:solidFill>
            <a:schemeClr val="accent2">
              <a:lumMod val="20000"/>
              <a:lumOff val="80000"/>
            </a:schemeClr>
          </a:solidFill>
        </p:spPr>
        <p:txBody>
          <a:bodyPr/>
          <a:lstStyle/>
          <a:p>
            <a:r>
              <a:rPr lang="cs-CZ" b="1" dirty="0"/>
              <a:t>Blog </a:t>
            </a:r>
            <a:r>
              <a:rPr lang="cs-CZ" b="1" dirty="0" err="1"/>
              <a:t>article</a:t>
            </a:r>
            <a:r>
              <a:rPr lang="cs-CZ" b="1" dirty="0"/>
              <a:t> - </a:t>
            </a:r>
            <a:r>
              <a:rPr lang="cs-CZ" b="1" dirty="0" err="1"/>
              <a:t>structure</a:t>
            </a:r>
            <a:endParaRPr lang="cs-CZ" b="1" dirty="0"/>
          </a:p>
        </p:txBody>
      </p:sp>
      <p:sp>
        <p:nvSpPr>
          <p:cNvPr id="3" name="Zástupný obsah 2">
            <a:extLst>
              <a:ext uri="{FF2B5EF4-FFF2-40B4-BE49-F238E27FC236}">
                <a16:creationId xmlns:a16="http://schemas.microsoft.com/office/drawing/2014/main" id="{6B59B5F0-0432-90CC-BE05-4BF1DFC2C447}"/>
              </a:ext>
            </a:extLst>
          </p:cNvPr>
          <p:cNvSpPr>
            <a:spLocks noGrp="1"/>
          </p:cNvSpPr>
          <p:nvPr>
            <p:ph idx="1"/>
          </p:nvPr>
        </p:nvSpPr>
        <p:spPr/>
        <p:txBody>
          <a:bodyPr>
            <a:normAutofit lnSpcReduction="10000"/>
          </a:bodyPr>
          <a:lstStyle/>
          <a:p>
            <a:r>
              <a:rPr lang="en-US" dirty="0"/>
              <a:t>Title</a:t>
            </a:r>
            <a:endParaRPr lang="cs-CZ" dirty="0"/>
          </a:p>
          <a:p>
            <a:pPr marL="457200" lvl="1" indent="0">
              <a:buNone/>
            </a:pPr>
            <a:endParaRPr lang="cs-CZ" dirty="0"/>
          </a:p>
          <a:p>
            <a:r>
              <a:rPr lang="en-US" dirty="0"/>
              <a:t>Introduction</a:t>
            </a:r>
            <a:endParaRPr lang="cs-CZ" dirty="0"/>
          </a:p>
          <a:p>
            <a:pPr lvl="1"/>
            <a:r>
              <a:rPr lang="cs-CZ" dirty="0"/>
              <a:t>t</a:t>
            </a:r>
            <a:r>
              <a:rPr lang="en-US" dirty="0"/>
              <a:t>he opening paragraph that introduces the subject matter and hooks the reader's attention</a:t>
            </a:r>
            <a:endParaRPr lang="cs-CZ" dirty="0"/>
          </a:p>
          <a:p>
            <a:r>
              <a:rPr lang="en-US" dirty="0"/>
              <a:t>Body</a:t>
            </a:r>
            <a:endParaRPr lang="cs-CZ" dirty="0"/>
          </a:p>
          <a:p>
            <a:pPr lvl="1"/>
            <a:r>
              <a:rPr lang="cs-CZ" dirty="0"/>
              <a:t>t</a:t>
            </a:r>
            <a:r>
              <a:rPr lang="en-US" dirty="0"/>
              <a:t>he main content that elaborates on the topic, </a:t>
            </a:r>
            <a:r>
              <a:rPr lang="cs-CZ" dirty="0" err="1"/>
              <a:t>can</a:t>
            </a:r>
            <a:r>
              <a:rPr lang="cs-CZ" dirty="0"/>
              <a:t> </a:t>
            </a:r>
            <a:r>
              <a:rPr lang="cs-CZ" dirty="0" err="1"/>
              <a:t>be</a:t>
            </a:r>
            <a:r>
              <a:rPr lang="en-US" dirty="0"/>
              <a:t> broken into subheadings, paragraphs, bullet points, or lists for easier readability</a:t>
            </a:r>
            <a:endParaRPr lang="cs-CZ" dirty="0"/>
          </a:p>
          <a:p>
            <a:r>
              <a:rPr lang="en-US" dirty="0"/>
              <a:t>Conclusion</a:t>
            </a:r>
            <a:endParaRPr lang="cs-CZ" dirty="0"/>
          </a:p>
          <a:p>
            <a:pPr lvl="1"/>
            <a:r>
              <a:rPr lang="cs-CZ" dirty="0"/>
              <a:t>a</a:t>
            </a:r>
            <a:r>
              <a:rPr lang="en-US" dirty="0"/>
              <a:t> wrap-up or call to action that summarizes the key points or invites the reader to comment, share, or take further action</a:t>
            </a:r>
            <a:endParaRPr lang="cs-CZ" dirty="0"/>
          </a:p>
        </p:txBody>
      </p:sp>
    </p:spTree>
    <p:extLst>
      <p:ext uri="{BB962C8B-B14F-4D97-AF65-F5344CB8AC3E}">
        <p14:creationId xmlns:p14="http://schemas.microsoft.com/office/powerpoint/2010/main" val="3349393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5B243B-B67E-7749-7367-263AA5CBC5A5}"/>
              </a:ext>
            </a:extLst>
          </p:cNvPr>
          <p:cNvSpPr>
            <a:spLocks noGrp="1"/>
          </p:cNvSpPr>
          <p:nvPr>
            <p:ph type="title"/>
          </p:nvPr>
        </p:nvSpPr>
        <p:spPr>
          <a:xfrm>
            <a:off x="799965" y="365125"/>
            <a:ext cx="10515600" cy="1325563"/>
          </a:xfrm>
        </p:spPr>
        <p:txBody>
          <a:bodyPr/>
          <a:lstStyle/>
          <a:p>
            <a:r>
              <a:rPr lang="cs-CZ" dirty="0"/>
              <a:t>WELCOME to Prague</a:t>
            </a:r>
            <a:br>
              <a:rPr lang="cs-CZ" dirty="0"/>
            </a:br>
            <a:endParaRPr lang="cs-CZ" dirty="0"/>
          </a:p>
        </p:txBody>
      </p:sp>
      <p:pic>
        <p:nvPicPr>
          <p:cNvPr id="7" name="Obrázek 6" descr="Obsah obrázku venku, obloha, voda, mrak&#10;&#10;Popis byl vytvořen automaticky">
            <a:extLst>
              <a:ext uri="{FF2B5EF4-FFF2-40B4-BE49-F238E27FC236}">
                <a16:creationId xmlns:a16="http://schemas.microsoft.com/office/drawing/2014/main" id="{1DFDC855-F0E8-9C0A-6BCD-9CEBC2932E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786" y="101600"/>
            <a:ext cx="6453141" cy="4839855"/>
          </a:xfrm>
          <a:prstGeom prst="rect">
            <a:avLst/>
          </a:prstGeom>
        </p:spPr>
      </p:pic>
      <p:pic>
        <p:nvPicPr>
          <p:cNvPr id="10" name="Zástupný obsah 9">
            <a:extLst>
              <a:ext uri="{FF2B5EF4-FFF2-40B4-BE49-F238E27FC236}">
                <a16:creationId xmlns:a16="http://schemas.microsoft.com/office/drawing/2014/main" id="{0521AE6F-C8F5-EBD6-6B42-9F88204E16DA}"/>
              </a:ext>
            </a:extLst>
          </p:cNvPr>
          <p:cNvPicPr>
            <a:picLocks noGrp="1" noChangeAspect="1"/>
          </p:cNvPicPr>
          <p:nvPr>
            <p:ph idx="1"/>
          </p:nvPr>
        </p:nvPicPr>
        <p:blipFill>
          <a:blip r:embed="rId3"/>
          <a:stretch>
            <a:fillRect/>
          </a:stretch>
        </p:blipFill>
        <p:spPr>
          <a:xfrm>
            <a:off x="5793051" y="2956333"/>
            <a:ext cx="5296035" cy="3970244"/>
          </a:xfrm>
          <a:prstGeom prst="rect">
            <a:avLst/>
          </a:prstGeom>
        </p:spPr>
      </p:pic>
      <p:sp>
        <p:nvSpPr>
          <p:cNvPr id="4" name="TextovéPole 3">
            <a:extLst>
              <a:ext uri="{FF2B5EF4-FFF2-40B4-BE49-F238E27FC236}">
                <a16:creationId xmlns:a16="http://schemas.microsoft.com/office/drawing/2014/main" id="{3A051E8D-6EBD-0384-7EBB-EA803292476E}"/>
              </a:ext>
            </a:extLst>
          </p:cNvPr>
          <p:cNvSpPr txBox="1"/>
          <p:nvPr/>
        </p:nvSpPr>
        <p:spPr>
          <a:xfrm>
            <a:off x="7104888" y="365125"/>
            <a:ext cx="4882896" cy="1015663"/>
          </a:xfrm>
          <a:prstGeom prst="rect">
            <a:avLst/>
          </a:prstGeom>
          <a:solidFill>
            <a:schemeClr val="tx2">
              <a:lumMod val="10000"/>
              <a:lumOff val="90000"/>
            </a:schemeClr>
          </a:solidFill>
          <a:ln>
            <a:solidFill>
              <a:schemeClr val="tx2">
                <a:lumMod val="25000"/>
                <a:lumOff val="75000"/>
              </a:schemeClr>
            </a:solidFill>
          </a:ln>
        </p:spPr>
        <p:txBody>
          <a:bodyPr wrap="square">
            <a:spAutoFit/>
          </a:bodyPr>
          <a:lstStyle/>
          <a:p>
            <a:pPr algn="ctr"/>
            <a:r>
              <a:rPr lang="cs-CZ" sz="3600" b="1" dirty="0"/>
              <a:t>WELCOME to Prague</a:t>
            </a:r>
          </a:p>
          <a:p>
            <a:pPr algn="ctr"/>
            <a:r>
              <a:rPr lang="en-US" sz="2400" b="1" dirty="0"/>
              <a:t>the capital of the Czech Republic</a:t>
            </a:r>
            <a:r>
              <a:rPr lang="cs-CZ" sz="2400" b="1" dirty="0"/>
              <a:t>  </a:t>
            </a:r>
          </a:p>
        </p:txBody>
      </p:sp>
    </p:spTree>
    <p:extLst>
      <p:ext uri="{BB962C8B-B14F-4D97-AF65-F5344CB8AC3E}">
        <p14:creationId xmlns:p14="http://schemas.microsoft.com/office/powerpoint/2010/main" val="4046739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a:extLst>
              <a:ext uri="{FF2B5EF4-FFF2-40B4-BE49-F238E27FC236}">
                <a16:creationId xmlns:a16="http://schemas.microsoft.com/office/drawing/2014/main" id="{2062D516-A000-573C-7B26-F17CA528E5BF}"/>
              </a:ext>
            </a:extLst>
          </p:cNvPr>
          <p:cNvGraphicFramePr>
            <a:graphicFrameLocks noGrp="1"/>
          </p:cNvGraphicFramePr>
          <p:nvPr>
            <p:extLst>
              <p:ext uri="{D42A27DB-BD31-4B8C-83A1-F6EECF244321}">
                <p14:modId xmlns:p14="http://schemas.microsoft.com/office/powerpoint/2010/main" val="1499387215"/>
              </p:ext>
            </p:extLst>
          </p:nvPr>
        </p:nvGraphicFramePr>
        <p:xfrm>
          <a:off x="1149790" y="1006900"/>
          <a:ext cx="9141875" cy="4528265"/>
        </p:xfrm>
        <a:graphic>
          <a:graphicData uri="http://schemas.openxmlformats.org/drawingml/2006/table">
            <a:tbl>
              <a:tblPr firstRow="1" firstCol="1" bandRow="1">
                <a:tableStyleId>{5C22544A-7EE6-4342-B048-85BDC9FD1C3A}</a:tableStyleId>
              </a:tblPr>
              <a:tblGrid>
                <a:gridCol w="1707844">
                  <a:extLst>
                    <a:ext uri="{9D8B030D-6E8A-4147-A177-3AD203B41FA5}">
                      <a16:colId xmlns:a16="http://schemas.microsoft.com/office/drawing/2014/main" val="3185673811"/>
                    </a:ext>
                  </a:extLst>
                </a:gridCol>
                <a:gridCol w="7434031">
                  <a:extLst>
                    <a:ext uri="{9D8B030D-6E8A-4147-A177-3AD203B41FA5}">
                      <a16:colId xmlns:a16="http://schemas.microsoft.com/office/drawing/2014/main" val="2110228818"/>
                    </a:ext>
                  </a:extLst>
                </a:gridCol>
              </a:tblGrid>
              <a:tr h="379727">
                <a:tc>
                  <a:txBody>
                    <a:bodyPr/>
                    <a:lstStyle/>
                    <a:p>
                      <a:pPr>
                        <a:lnSpc>
                          <a:spcPct val="107000"/>
                        </a:lnSpc>
                        <a:spcAft>
                          <a:spcPts val="800"/>
                        </a:spcAft>
                      </a:pPr>
                      <a:r>
                        <a:rPr lang="en-US" sz="1100">
                          <a:effectLst/>
                        </a:rPr>
                        <a:t>08.30 - 09.00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100" dirty="0">
                          <a:effectLst/>
                        </a:rPr>
                        <a:t>Students’ group time:</a:t>
                      </a:r>
                      <a:r>
                        <a:rPr lang="en-US" sz="1100" kern="100" dirty="0">
                          <a:effectLst/>
                        </a:rPr>
                        <a:t> Brainstorming from the </a:t>
                      </a:r>
                      <a:r>
                        <a:rPr lang="en-US" sz="1100" dirty="0">
                          <a:effectLst/>
                        </a:rPr>
                        <a:t>group work</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0346341"/>
                  </a:ext>
                </a:extLst>
              </a:tr>
              <a:tr h="1104863">
                <a:tc>
                  <a:txBody>
                    <a:bodyPr/>
                    <a:lstStyle/>
                    <a:p>
                      <a:pPr>
                        <a:lnSpc>
                          <a:spcPct val="107000"/>
                        </a:lnSpc>
                        <a:spcAft>
                          <a:spcPts val="800"/>
                        </a:spcAft>
                      </a:pPr>
                      <a:r>
                        <a:rPr lang="en-US" sz="1100" dirty="0">
                          <a:effectLst/>
                        </a:rPr>
                        <a:t>09.00 - 10.30</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400" kern="100" dirty="0">
                          <a:effectLst/>
                        </a:rPr>
                        <a:t>Keynote speaker: Adrien Pallot (France): Critical reading, know how to identify a study plan when reading, apply methodological quality scales (</a:t>
                      </a:r>
                      <a:r>
                        <a:rPr lang="en-US" sz="1400" kern="100" dirty="0" err="1">
                          <a:effectLst/>
                        </a:rPr>
                        <a:t>PEDro</a:t>
                      </a:r>
                      <a:r>
                        <a:rPr lang="en-US" sz="1400" kern="100" dirty="0">
                          <a:effectLst/>
                        </a:rPr>
                        <a:t>, AMSTAR-2, .)</a:t>
                      </a:r>
                      <a:endParaRPr lang="cs-CZ"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50032257"/>
                  </a:ext>
                </a:extLst>
              </a:tr>
              <a:tr h="773823">
                <a:tc>
                  <a:txBody>
                    <a:bodyPr/>
                    <a:lstStyle/>
                    <a:p>
                      <a:pPr>
                        <a:lnSpc>
                          <a:spcPct val="107000"/>
                        </a:lnSpc>
                        <a:spcAft>
                          <a:spcPts val="800"/>
                        </a:spcAft>
                      </a:pPr>
                      <a:r>
                        <a:rPr lang="en-US" sz="1100">
                          <a:effectLst/>
                        </a:rPr>
                        <a:t>10.30 - 12.00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400" dirty="0">
                          <a:effectLst/>
                        </a:rPr>
                        <a:t>Keynote speaker: Lorena Canosa </a:t>
                      </a:r>
                      <a:r>
                        <a:rPr lang="en-US" sz="1400" dirty="0" err="1">
                          <a:effectLst/>
                        </a:rPr>
                        <a:t>Carro</a:t>
                      </a:r>
                      <a:r>
                        <a:rPr lang="en-US" sz="1400" dirty="0">
                          <a:effectLst/>
                        </a:rPr>
                        <a:t> (Spain): What to do when there's no evidence / The use of ultrasound imaging in physiotherapy: Is it EBP?</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81478878"/>
                  </a:ext>
                </a:extLst>
              </a:tr>
              <a:tr h="379727">
                <a:tc>
                  <a:txBody>
                    <a:bodyPr/>
                    <a:lstStyle/>
                    <a:p>
                      <a:pPr>
                        <a:lnSpc>
                          <a:spcPct val="107000"/>
                        </a:lnSpc>
                        <a:spcAft>
                          <a:spcPts val="800"/>
                        </a:spcAft>
                      </a:pPr>
                      <a:r>
                        <a:rPr lang="en-US" sz="1100">
                          <a:effectLst/>
                        </a:rPr>
                        <a:t>12.00 - 13.00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400" dirty="0">
                          <a:effectLst/>
                        </a:rPr>
                        <a:t>lunch (self funded)</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47481513"/>
                  </a:ext>
                </a:extLst>
              </a:tr>
              <a:tr h="736575">
                <a:tc>
                  <a:txBody>
                    <a:bodyPr/>
                    <a:lstStyle/>
                    <a:p>
                      <a:pPr>
                        <a:lnSpc>
                          <a:spcPct val="107000"/>
                        </a:lnSpc>
                        <a:spcAft>
                          <a:spcPts val="800"/>
                        </a:spcAft>
                      </a:pPr>
                      <a:r>
                        <a:rPr lang="en-US" sz="1100">
                          <a:effectLst/>
                        </a:rPr>
                        <a:t>13.00 - 14.00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fi-FI" sz="1400" kern="100" dirty="0">
                          <a:effectLst/>
                        </a:rPr>
                        <a:t>Keynote speaker Montserrat Fernández Pereira  (Spain):  Evidence-based physiotherapy in spinal cord injury: an interdisciplinary approach</a:t>
                      </a:r>
                      <a:endParaRPr lang="cs-CZ"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5990802"/>
                  </a:ext>
                </a:extLst>
              </a:tr>
              <a:tr h="773823">
                <a:tc>
                  <a:txBody>
                    <a:bodyPr/>
                    <a:lstStyle/>
                    <a:p>
                      <a:pPr>
                        <a:lnSpc>
                          <a:spcPct val="107000"/>
                        </a:lnSpc>
                        <a:spcAft>
                          <a:spcPts val="800"/>
                        </a:spcAft>
                      </a:pPr>
                      <a:r>
                        <a:rPr lang="en-US" sz="1100">
                          <a:effectLst/>
                        </a:rPr>
                        <a:t>14.00 - 15.00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400" dirty="0">
                          <a:effectLst/>
                        </a:rPr>
                        <a:t>Keynote speaker Iva </a:t>
                      </a:r>
                      <a:r>
                        <a:rPr lang="en-US" sz="1400" dirty="0" err="1">
                          <a:effectLst/>
                        </a:rPr>
                        <a:t>Vlačilová</a:t>
                      </a:r>
                      <a:r>
                        <a:rPr lang="en-US" sz="1400" dirty="0">
                          <a:effectLst/>
                        </a:rPr>
                        <a:t> (Czech Rep.): Sports aerobics - Functional condition of the arch of the foot</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50550736"/>
                  </a:ext>
                </a:extLst>
              </a:tr>
              <a:tr h="379727">
                <a:tc>
                  <a:txBody>
                    <a:bodyPr/>
                    <a:lstStyle/>
                    <a:p>
                      <a:pPr>
                        <a:lnSpc>
                          <a:spcPct val="107000"/>
                        </a:lnSpc>
                        <a:spcAft>
                          <a:spcPts val="800"/>
                        </a:spcAft>
                      </a:pPr>
                      <a:r>
                        <a:rPr lang="en-US" sz="1100">
                          <a:effectLst/>
                        </a:rPr>
                        <a:t>15.00 - 16.00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400" dirty="0">
                          <a:effectLst/>
                        </a:rPr>
                        <a:t>Students’ groupwork</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06302330"/>
                  </a:ext>
                </a:extLst>
              </a:tr>
            </a:tbl>
          </a:graphicData>
        </a:graphic>
      </p:graphicFrame>
      <p:sp>
        <p:nvSpPr>
          <p:cNvPr id="3" name="Rectangle 1">
            <a:extLst>
              <a:ext uri="{FF2B5EF4-FFF2-40B4-BE49-F238E27FC236}">
                <a16:creationId xmlns:a16="http://schemas.microsoft.com/office/drawing/2014/main" id="{3752FFAB-FD69-1288-F860-DDCBAD827769}"/>
              </a:ext>
            </a:extLst>
          </p:cNvPr>
          <p:cNvSpPr>
            <a:spLocks noChangeArrowheads="1"/>
          </p:cNvSpPr>
          <p:nvPr/>
        </p:nvSpPr>
        <p:spPr bwMode="auto">
          <a:xfrm>
            <a:off x="1158849" y="173590"/>
            <a:ext cx="4272462" cy="738664"/>
          </a:xfrm>
          <a:prstGeom prst="rect">
            <a:avLst/>
          </a:prstGeom>
          <a:solidFill>
            <a:schemeClr val="tx2">
              <a:lumMod val="10000"/>
              <a:lumOff val="90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cs-CZ"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Tuesday 22 October </a:t>
            </a:r>
            <a:r>
              <a:rPr kumimoji="0" lang="en-US" altLang="cs-CZ"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Room U10</a:t>
            </a:r>
            <a:endParaRPr kumimoji="0" lang="cs-CZ" altLang="cs-CZ"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
        <p:nvSpPr>
          <p:cNvPr id="5" name="TextovéPole 4">
            <a:extLst>
              <a:ext uri="{FF2B5EF4-FFF2-40B4-BE49-F238E27FC236}">
                <a16:creationId xmlns:a16="http://schemas.microsoft.com/office/drawing/2014/main" id="{22D17880-3583-4E0E-D5A3-CC3A302B4A3E}"/>
              </a:ext>
            </a:extLst>
          </p:cNvPr>
          <p:cNvSpPr txBox="1"/>
          <p:nvPr/>
        </p:nvSpPr>
        <p:spPr>
          <a:xfrm>
            <a:off x="72428" y="5712740"/>
            <a:ext cx="12050162" cy="1210861"/>
          </a:xfrm>
          <a:prstGeom prst="rect">
            <a:avLst/>
          </a:prstGeom>
          <a:noFill/>
          <a:ln>
            <a:solidFill>
              <a:schemeClr val="tx2">
                <a:lumMod val="75000"/>
                <a:lumOff val="25000"/>
              </a:schemeClr>
            </a:solidFill>
          </a:ln>
        </p:spPr>
        <p:txBody>
          <a:bodyPr wrap="square">
            <a:spAutoFit/>
          </a:bodyPr>
          <a:lstStyle/>
          <a:p>
            <a:r>
              <a:rPr lang="en-US" b="1" dirty="0"/>
              <a:t>Evening </a:t>
            </a:r>
            <a:r>
              <a:rPr lang="en-US" b="1" dirty="0" err="1"/>
              <a:t>programme</a:t>
            </a:r>
            <a:endParaRPr lang="cs-CZ" b="1" dirty="0"/>
          </a:p>
          <a:p>
            <a:pPr marL="285750" indent="-285750">
              <a:buFontTx/>
              <a:buChar char="-"/>
            </a:pPr>
            <a:r>
              <a:rPr lang="en-US" dirty="0"/>
              <a:t>from 5 p.m. visit with a tour of the historical buildings of the Parliament of the Czech </a:t>
            </a:r>
            <a:r>
              <a:rPr lang="en-US" dirty="0" err="1"/>
              <a:t>Republi</a:t>
            </a:r>
            <a:r>
              <a:rPr lang="cs-CZ" dirty="0"/>
              <a:t>c</a:t>
            </a:r>
          </a:p>
          <a:p>
            <a:pPr marL="285750" indent="-285750">
              <a:buFontTx/>
              <a:buChar char="-"/>
            </a:pPr>
            <a:r>
              <a:rPr lang="en-US" dirty="0"/>
              <a:t>18:00 joint dinner in a typical Czech restaurant (invited by Charles University), after dinner a walking tour of the historic center of old Prague</a:t>
            </a:r>
            <a:endParaRPr lang="cs-CZ" dirty="0"/>
          </a:p>
        </p:txBody>
      </p:sp>
    </p:spTree>
    <p:extLst>
      <p:ext uri="{BB962C8B-B14F-4D97-AF65-F5344CB8AC3E}">
        <p14:creationId xmlns:p14="http://schemas.microsoft.com/office/powerpoint/2010/main" val="1143937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ka 3">
            <a:extLst>
              <a:ext uri="{FF2B5EF4-FFF2-40B4-BE49-F238E27FC236}">
                <a16:creationId xmlns:a16="http://schemas.microsoft.com/office/drawing/2014/main" id="{67A6C947-2C63-388C-9A93-DDA13A4F6389}"/>
              </a:ext>
            </a:extLst>
          </p:cNvPr>
          <p:cNvGraphicFramePr>
            <a:graphicFrameLocks noGrp="1"/>
          </p:cNvGraphicFramePr>
          <p:nvPr>
            <p:extLst>
              <p:ext uri="{D42A27DB-BD31-4B8C-83A1-F6EECF244321}">
                <p14:modId xmlns:p14="http://schemas.microsoft.com/office/powerpoint/2010/main" val="1235783735"/>
              </p:ext>
            </p:extLst>
          </p:nvPr>
        </p:nvGraphicFramePr>
        <p:xfrm>
          <a:off x="1274619" y="979055"/>
          <a:ext cx="8709136" cy="4824589"/>
        </p:xfrm>
        <a:graphic>
          <a:graphicData uri="http://schemas.openxmlformats.org/drawingml/2006/table">
            <a:tbl>
              <a:tblPr firstRow="1" firstCol="1" bandRow="1">
                <a:tableStyleId>{5C22544A-7EE6-4342-B048-85BDC9FD1C3A}</a:tableStyleId>
              </a:tblPr>
              <a:tblGrid>
                <a:gridCol w="1686232">
                  <a:extLst>
                    <a:ext uri="{9D8B030D-6E8A-4147-A177-3AD203B41FA5}">
                      <a16:colId xmlns:a16="http://schemas.microsoft.com/office/drawing/2014/main" val="163283863"/>
                    </a:ext>
                  </a:extLst>
                </a:gridCol>
                <a:gridCol w="7022904">
                  <a:extLst>
                    <a:ext uri="{9D8B030D-6E8A-4147-A177-3AD203B41FA5}">
                      <a16:colId xmlns:a16="http://schemas.microsoft.com/office/drawing/2014/main" val="2987632728"/>
                    </a:ext>
                  </a:extLst>
                </a:gridCol>
              </a:tblGrid>
              <a:tr h="232738">
                <a:tc>
                  <a:txBody>
                    <a:bodyPr/>
                    <a:lstStyle/>
                    <a:p>
                      <a:pPr>
                        <a:lnSpc>
                          <a:spcPct val="107000"/>
                        </a:lnSpc>
                        <a:spcAft>
                          <a:spcPts val="800"/>
                        </a:spcAft>
                      </a:pPr>
                      <a:r>
                        <a:rPr lang="en-US" sz="1100">
                          <a:effectLst/>
                        </a:rPr>
                        <a:t>08.30 - 09.00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100">
                          <a:effectLst/>
                        </a:rPr>
                        <a:t>Students’ group time: Bring new ideas to the group work.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65375481"/>
                  </a:ext>
                </a:extLst>
              </a:tr>
              <a:tr h="611089">
                <a:tc>
                  <a:txBody>
                    <a:bodyPr/>
                    <a:lstStyle/>
                    <a:p>
                      <a:pPr>
                        <a:lnSpc>
                          <a:spcPct val="107000"/>
                        </a:lnSpc>
                        <a:spcAft>
                          <a:spcPts val="800"/>
                        </a:spcAft>
                      </a:pPr>
                      <a:r>
                        <a:rPr lang="en-US" sz="1100">
                          <a:effectLst/>
                        </a:rPr>
                        <a:t>09.00 - 10.00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400" dirty="0">
                          <a:effectLst/>
                        </a:rPr>
                        <a:t>Keynote speaker Marja Äijö (</a:t>
                      </a:r>
                      <a:r>
                        <a:rPr lang="en-US" sz="1400" dirty="0" err="1">
                          <a:effectLst/>
                        </a:rPr>
                        <a:t>Finnland</a:t>
                      </a:r>
                      <a:r>
                        <a:rPr lang="en-US" sz="1400" dirty="0">
                          <a:effectLst/>
                        </a:rPr>
                        <a:t>): EBP and Nordic Walking. </a:t>
                      </a:r>
                      <a:endParaRPr lang="cs-CZ" sz="1400" dirty="0">
                        <a:effectLst/>
                      </a:endParaRPr>
                    </a:p>
                    <a:p>
                      <a:pPr>
                        <a:lnSpc>
                          <a:spcPct val="107000"/>
                        </a:lnSpc>
                        <a:spcAft>
                          <a:spcPts val="800"/>
                        </a:spcAft>
                      </a:pPr>
                      <a:r>
                        <a:rPr lang="en-US" sz="1400" dirty="0">
                          <a:effectLst/>
                        </a:rPr>
                        <a:t>Older adult's home-based rehabilitation – what is the evidence?</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02122472"/>
                  </a:ext>
                </a:extLst>
              </a:tr>
              <a:tr h="1850880">
                <a:tc>
                  <a:txBody>
                    <a:bodyPr/>
                    <a:lstStyle/>
                    <a:p>
                      <a:pPr>
                        <a:lnSpc>
                          <a:spcPct val="107000"/>
                        </a:lnSpc>
                        <a:spcAft>
                          <a:spcPts val="800"/>
                        </a:spcAft>
                      </a:pPr>
                      <a:r>
                        <a:rPr lang="en-US" sz="1100" dirty="0">
                          <a:effectLst/>
                        </a:rPr>
                        <a:t>10.00 - 11.00</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400" dirty="0">
                          <a:effectLst/>
                        </a:rPr>
                        <a:t>Keynote speakers: </a:t>
                      </a:r>
                      <a:endParaRPr lang="cs-CZ" sz="1400" dirty="0">
                        <a:effectLst/>
                      </a:endParaRPr>
                    </a:p>
                    <a:p>
                      <a:pPr>
                        <a:lnSpc>
                          <a:spcPct val="107000"/>
                        </a:lnSpc>
                        <a:spcAft>
                          <a:spcPts val="800"/>
                        </a:spcAft>
                      </a:pPr>
                      <a:r>
                        <a:rPr lang="en-US" sz="1400" dirty="0">
                          <a:effectLst/>
                        </a:rPr>
                        <a:t>Dagmar Pavlů: </a:t>
                      </a:r>
                      <a:r>
                        <a:rPr lang="en-US" sz="1400" dirty="0" err="1">
                          <a:effectLst/>
                        </a:rPr>
                        <a:t>Flossband</a:t>
                      </a:r>
                      <a:r>
                        <a:rPr lang="en-US" sz="1400" dirty="0">
                          <a:effectLst/>
                        </a:rPr>
                        <a:t> application and EBP</a:t>
                      </a:r>
                      <a:endParaRPr lang="cs-CZ" sz="1400" dirty="0">
                        <a:effectLst/>
                      </a:endParaRPr>
                    </a:p>
                    <a:p>
                      <a:pPr>
                        <a:lnSpc>
                          <a:spcPct val="107000"/>
                        </a:lnSpc>
                        <a:spcAft>
                          <a:spcPts val="800"/>
                        </a:spcAft>
                      </a:pPr>
                      <a:r>
                        <a:rPr lang="en-US" sz="1400" dirty="0">
                          <a:effectLst/>
                        </a:rPr>
                        <a:t>Pavlína </a:t>
                      </a:r>
                      <a:r>
                        <a:rPr lang="en-US" sz="1400" dirty="0" err="1">
                          <a:effectLst/>
                        </a:rPr>
                        <a:t>Hušková</a:t>
                      </a:r>
                      <a:r>
                        <a:rPr lang="en-US" sz="1400" dirty="0">
                          <a:effectLst/>
                        </a:rPr>
                        <a:t>: Quality of life of patients with scoliosis after special spine surgery</a:t>
                      </a:r>
                      <a:endParaRPr lang="cs-CZ" sz="1400" dirty="0">
                        <a:effectLst/>
                      </a:endParaRPr>
                    </a:p>
                    <a:p>
                      <a:pPr>
                        <a:lnSpc>
                          <a:spcPct val="107000"/>
                        </a:lnSpc>
                        <a:spcAft>
                          <a:spcPts val="800"/>
                        </a:spcAft>
                      </a:pPr>
                      <a:r>
                        <a:rPr lang="en-US" sz="1400" dirty="0">
                          <a:effectLst/>
                        </a:rPr>
                        <a:t>Klára Novotová: Evaluation of selected functional parameters in the elderly population</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63562270"/>
                  </a:ext>
                </a:extLst>
              </a:tr>
              <a:tr h="474286">
                <a:tc>
                  <a:txBody>
                    <a:bodyPr/>
                    <a:lstStyle/>
                    <a:p>
                      <a:pPr>
                        <a:lnSpc>
                          <a:spcPct val="107000"/>
                        </a:lnSpc>
                        <a:spcAft>
                          <a:spcPts val="800"/>
                        </a:spcAft>
                      </a:pPr>
                      <a:r>
                        <a:rPr lang="en-US" sz="1100">
                          <a:effectLst/>
                        </a:rPr>
                        <a:t>11.00 - 12.00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400" dirty="0">
                          <a:effectLst/>
                        </a:rPr>
                        <a:t>Keynote speaker Zeltia Naia Entonado (Spain) Evidence-based exercise therapy for the pelvic floor</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05219715"/>
                  </a:ext>
                </a:extLst>
              </a:tr>
              <a:tr h="232738">
                <a:tc>
                  <a:txBody>
                    <a:bodyPr/>
                    <a:lstStyle/>
                    <a:p>
                      <a:pPr>
                        <a:lnSpc>
                          <a:spcPct val="107000"/>
                        </a:lnSpc>
                        <a:spcAft>
                          <a:spcPts val="800"/>
                        </a:spcAft>
                      </a:pPr>
                      <a:r>
                        <a:rPr lang="en-US" sz="1100">
                          <a:effectLst/>
                        </a:rPr>
                        <a:t>12.00 - 13.00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400" dirty="0">
                          <a:effectLst/>
                        </a:rPr>
                        <a:t>Lunch (self funded)</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33046083"/>
                  </a:ext>
                </a:extLst>
              </a:tr>
              <a:tr h="474286">
                <a:tc>
                  <a:txBody>
                    <a:bodyPr/>
                    <a:lstStyle/>
                    <a:p>
                      <a:pPr>
                        <a:lnSpc>
                          <a:spcPct val="107000"/>
                        </a:lnSpc>
                        <a:spcAft>
                          <a:spcPts val="800"/>
                        </a:spcAft>
                      </a:pPr>
                      <a:r>
                        <a:rPr lang="en-US" sz="1100">
                          <a:effectLst/>
                        </a:rPr>
                        <a:t>13.00 - 14.00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400" dirty="0">
                          <a:effectLst/>
                        </a:rPr>
                        <a:t>Keynote speaker Beatriz Martínez Toledo (Spain):  Physical therapy in rotator cuff repair: evidence based</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5962223"/>
                  </a:ext>
                </a:extLst>
              </a:tr>
              <a:tr h="474286">
                <a:tc>
                  <a:txBody>
                    <a:bodyPr/>
                    <a:lstStyle/>
                    <a:p>
                      <a:pPr>
                        <a:lnSpc>
                          <a:spcPct val="107000"/>
                        </a:lnSpc>
                        <a:spcAft>
                          <a:spcPts val="800"/>
                        </a:spcAft>
                      </a:pPr>
                      <a:r>
                        <a:rPr lang="en-US" sz="1100">
                          <a:effectLst/>
                        </a:rPr>
                        <a:t>14.00 - 15.00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400" dirty="0">
                          <a:effectLst/>
                        </a:rPr>
                        <a:t>Keynote speaker Verónica Robles García (Spain): Implementation of evidence-based physiotherapy for children with disabilities</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52891184"/>
                  </a:ext>
                </a:extLst>
              </a:tr>
              <a:tr h="474286">
                <a:tc>
                  <a:txBody>
                    <a:bodyPr/>
                    <a:lstStyle/>
                    <a:p>
                      <a:pPr>
                        <a:lnSpc>
                          <a:spcPct val="107000"/>
                        </a:lnSpc>
                        <a:spcAft>
                          <a:spcPts val="800"/>
                        </a:spcAft>
                      </a:pPr>
                      <a:r>
                        <a:rPr lang="en-US" sz="1100">
                          <a:effectLst/>
                        </a:rPr>
                        <a:t>15.00 - 16.00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400" dirty="0">
                          <a:effectLst/>
                        </a:rPr>
                        <a:t>Students groupwork: Bring new ideas from the day to the group work. Start to do group works</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15070999"/>
                  </a:ext>
                </a:extLst>
              </a:tr>
            </a:tbl>
          </a:graphicData>
        </a:graphic>
      </p:graphicFrame>
      <p:sp>
        <p:nvSpPr>
          <p:cNvPr id="5" name="Rectangle 2">
            <a:extLst>
              <a:ext uri="{FF2B5EF4-FFF2-40B4-BE49-F238E27FC236}">
                <a16:creationId xmlns:a16="http://schemas.microsoft.com/office/drawing/2014/main" id="{DEBC3C31-27B4-A539-7593-12FAFDD6F006}"/>
              </a:ext>
            </a:extLst>
          </p:cNvPr>
          <p:cNvSpPr>
            <a:spLocks noChangeArrowheads="1"/>
          </p:cNvSpPr>
          <p:nvPr/>
        </p:nvSpPr>
        <p:spPr bwMode="auto">
          <a:xfrm>
            <a:off x="1306876" y="268738"/>
            <a:ext cx="4757841" cy="461665"/>
          </a:xfrm>
          <a:prstGeom prst="rect">
            <a:avLst/>
          </a:prstGeom>
          <a:solidFill>
            <a:schemeClr val="tx2">
              <a:lumMod val="10000"/>
              <a:lumOff val="90000"/>
            </a:schemeClr>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cs-CZ"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Wednesday 23 October </a:t>
            </a:r>
            <a:r>
              <a:rPr kumimoji="0" lang="en-US" altLang="cs-CZ"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Room U10</a:t>
            </a:r>
            <a:endParaRPr kumimoji="0" lang="en-US" altLang="cs-CZ" sz="2400" b="0" i="0" u="none" strike="noStrike" cap="none" normalizeH="0" baseline="0" dirty="0">
              <a:ln>
                <a:noFill/>
              </a:ln>
              <a:solidFill>
                <a:schemeClr val="tx1"/>
              </a:solidFill>
              <a:effectLst/>
              <a:latin typeface="Arial" panose="020B0604020202020204" pitchFamily="34" charset="0"/>
            </a:endParaRPr>
          </a:p>
        </p:txBody>
      </p:sp>
      <p:sp>
        <p:nvSpPr>
          <p:cNvPr id="7" name="TextovéPole 6">
            <a:extLst>
              <a:ext uri="{FF2B5EF4-FFF2-40B4-BE49-F238E27FC236}">
                <a16:creationId xmlns:a16="http://schemas.microsoft.com/office/drawing/2014/main" id="{DC5359F8-877D-C302-1939-6BF2DC82BF86}"/>
              </a:ext>
            </a:extLst>
          </p:cNvPr>
          <p:cNvSpPr txBox="1"/>
          <p:nvPr/>
        </p:nvSpPr>
        <p:spPr>
          <a:xfrm>
            <a:off x="87513" y="6027017"/>
            <a:ext cx="11645777" cy="646331"/>
          </a:xfrm>
          <a:prstGeom prst="rect">
            <a:avLst/>
          </a:prstGeom>
          <a:noFill/>
          <a:ln>
            <a:solidFill>
              <a:srgbClr val="0070C0"/>
            </a:solidFill>
          </a:ln>
        </p:spPr>
        <p:txBody>
          <a:bodyPr wrap="square">
            <a:spAutoFit/>
          </a:bodyPr>
          <a:lstStyle/>
          <a:p>
            <a:r>
              <a:rPr lang="en-US" b="1" dirty="0"/>
              <a:t>Evening </a:t>
            </a:r>
            <a:r>
              <a:rPr lang="en-US" b="1" dirty="0" err="1"/>
              <a:t>programme</a:t>
            </a:r>
            <a:r>
              <a:rPr lang="en-US" dirty="0"/>
              <a:t>: demonstrations of research methods in the climbing laboratory (mobile climbing wall) - the demonstration will take place in groups from 3:00 p.m. (prof. Baláš and Michal </a:t>
            </a:r>
            <a:r>
              <a:rPr lang="en-US" dirty="0" err="1"/>
              <a:t>Běhounek</a:t>
            </a:r>
            <a:r>
              <a:rPr lang="en-US" dirty="0"/>
              <a:t>)</a:t>
            </a:r>
            <a:endParaRPr lang="cs-CZ" dirty="0"/>
          </a:p>
        </p:txBody>
      </p:sp>
    </p:spTree>
    <p:extLst>
      <p:ext uri="{BB962C8B-B14F-4D97-AF65-F5344CB8AC3E}">
        <p14:creationId xmlns:p14="http://schemas.microsoft.com/office/powerpoint/2010/main" val="37331614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ka 3">
            <a:extLst>
              <a:ext uri="{FF2B5EF4-FFF2-40B4-BE49-F238E27FC236}">
                <a16:creationId xmlns:a16="http://schemas.microsoft.com/office/drawing/2014/main" id="{0E5B89D1-A2AA-82BC-EDF8-F03E0C96B6E7}"/>
              </a:ext>
            </a:extLst>
          </p:cNvPr>
          <p:cNvGraphicFramePr>
            <a:graphicFrameLocks noGrp="1"/>
          </p:cNvGraphicFramePr>
          <p:nvPr>
            <p:extLst>
              <p:ext uri="{D42A27DB-BD31-4B8C-83A1-F6EECF244321}">
                <p14:modId xmlns:p14="http://schemas.microsoft.com/office/powerpoint/2010/main" val="1544446542"/>
              </p:ext>
            </p:extLst>
          </p:nvPr>
        </p:nvGraphicFramePr>
        <p:xfrm>
          <a:off x="1511930" y="1203645"/>
          <a:ext cx="8510256" cy="1621036"/>
        </p:xfrm>
        <a:graphic>
          <a:graphicData uri="http://schemas.openxmlformats.org/drawingml/2006/table">
            <a:tbl>
              <a:tblPr firstRow="1" firstCol="1" bandRow="1">
                <a:tableStyleId>{5C22544A-7EE6-4342-B048-85BDC9FD1C3A}</a:tableStyleId>
              </a:tblPr>
              <a:tblGrid>
                <a:gridCol w="1647725">
                  <a:extLst>
                    <a:ext uri="{9D8B030D-6E8A-4147-A177-3AD203B41FA5}">
                      <a16:colId xmlns:a16="http://schemas.microsoft.com/office/drawing/2014/main" val="3476609822"/>
                    </a:ext>
                  </a:extLst>
                </a:gridCol>
                <a:gridCol w="6862531">
                  <a:extLst>
                    <a:ext uri="{9D8B030D-6E8A-4147-A177-3AD203B41FA5}">
                      <a16:colId xmlns:a16="http://schemas.microsoft.com/office/drawing/2014/main" val="3250509607"/>
                    </a:ext>
                  </a:extLst>
                </a:gridCol>
              </a:tblGrid>
              <a:tr h="810518">
                <a:tc>
                  <a:txBody>
                    <a:bodyPr/>
                    <a:lstStyle/>
                    <a:p>
                      <a:pPr>
                        <a:lnSpc>
                          <a:spcPct val="107000"/>
                        </a:lnSpc>
                        <a:spcAft>
                          <a:spcPts val="800"/>
                        </a:spcAft>
                      </a:pPr>
                      <a:r>
                        <a:rPr lang="en-US" sz="1100">
                          <a:effectLst/>
                        </a:rPr>
                        <a:t>08.00 – 16:00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600" kern="100" dirty="0">
                          <a:effectLst/>
                        </a:rPr>
                        <a:t>Spa </a:t>
                      </a:r>
                      <a:r>
                        <a:rPr lang="en-US" sz="1600" kern="100" dirty="0" err="1">
                          <a:effectLst/>
                        </a:rPr>
                        <a:t>Poděbrady</a:t>
                      </a:r>
                      <a:r>
                        <a:rPr lang="en-US" sz="1600" kern="100" dirty="0">
                          <a:effectLst/>
                        </a:rPr>
                        <a:t> – visit, lectures</a:t>
                      </a:r>
                      <a:endParaRPr lang="cs-CZ"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23006963"/>
                  </a:ext>
                </a:extLst>
              </a:tr>
              <a:tr h="810518">
                <a:tc>
                  <a:txBody>
                    <a:bodyPr/>
                    <a:lstStyle/>
                    <a:p>
                      <a:pPr>
                        <a:lnSpc>
                          <a:spcPct val="107000"/>
                        </a:lnSpc>
                        <a:spcAft>
                          <a:spcPts val="800"/>
                        </a:spcAft>
                      </a:pPr>
                      <a:r>
                        <a:rPr lang="en-US" sz="1100">
                          <a:effectLst/>
                        </a:rPr>
                        <a:t>16:00 – 20:00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dirty="0">
                          <a:effectLst/>
                        </a:rPr>
                        <a:t>Students groupwork (in Prague)</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04226873"/>
                  </a:ext>
                </a:extLst>
              </a:tr>
            </a:tbl>
          </a:graphicData>
        </a:graphic>
      </p:graphicFrame>
      <p:sp>
        <p:nvSpPr>
          <p:cNvPr id="5" name="Rectangle 1">
            <a:extLst>
              <a:ext uri="{FF2B5EF4-FFF2-40B4-BE49-F238E27FC236}">
                <a16:creationId xmlns:a16="http://schemas.microsoft.com/office/drawing/2014/main" id="{C9748CD4-9CDA-E3D3-0232-9FADE07BD71D}"/>
              </a:ext>
            </a:extLst>
          </p:cNvPr>
          <p:cNvSpPr>
            <a:spLocks noChangeArrowheads="1"/>
          </p:cNvSpPr>
          <p:nvPr/>
        </p:nvSpPr>
        <p:spPr bwMode="auto">
          <a:xfrm>
            <a:off x="3081338" y="330881"/>
            <a:ext cx="283808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cs-CZ"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Thursday 24 October</a:t>
            </a:r>
            <a:endParaRPr kumimoji="0" lang="cs-CZ" altLang="cs-CZ"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
        <p:nvSpPr>
          <p:cNvPr id="7" name="TextovéPole 6">
            <a:extLst>
              <a:ext uri="{FF2B5EF4-FFF2-40B4-BE49-F238E27FC236}">
                <a16:creationId xmlns:a16="http://schemas.microsoft.com/office/drawing/2014/main" id="{D95B2E4F-3714-2C0B-1367-C6E630173328}"/>
              </a:ext>
            </a:extLst>
          </p:cNvPr>
          <p:cNvSpPr txBox="1"/>
          <p:nvPr/>
        </p:nvSpPr>
        <p:spPr>
          <a:xfrm>
            <a:off x="2478384" y="3860496"/>
            <a:ext cx="5606361" cy="1477328"/>
          </a:xfrm>
          <a:prstGeom prst="rect">
            <a:avLst/>
          </a:prstGeom>
          <a:noFill/>
          <a:ln w="76200">
            <a:solidFill>
              <a:srgbClr val="FF0000"/>
            </a:solidFill>
          </a:ln>
        </p:spPr>
        <p:txBody>
          <a:bodyPr wrap="square">
            <a:spAutoFit/>
          </a:bodyPr>
          <a:lstStyle/>
          <a:p>
            <a:r>
              <a:rPr lang="en-US" b="1" dirty="0"/>
              <a:t>Meet at the main railway station in Prague</a:t>
            </a:r>
            <a:r>
              <a:rPr lang="cs-CZ" b="1" dirty="0"/>
              <a:t> 	07:50</a:t>
            </a:r>
            <a:endParaRPr lang="en-US" b="1" dirty="0"/>
          </a:p>
          <a:p>
            <a:r>
              <a:rPr lang="en-US" dirty="0"/>
              <a:t>Departure by train to </a:t>
            </a:r>
            <a:r>
              <a:rPr lang="en-US" dirty="0" err="1"/>
              <a:t>Podebrady</a:t>
            </a:r>
            <a:r>
              <a:rPr lang="cs-CZ" dirty="0"/>
              <a:t>		08:09</a:t>
            </a:r>
          </a:p>
          <a:p>
            <a:r>
              <a:rPr lang="en-US" dirty="0"/>
              <a:t>Arrival in </a:t>
            </a:r>
            <a:r>
              <a:rPr lang="en-US" dirty="0" err="1"/>
              <a:t>Podebrady</a:t>
            </a:r>
            <a:r>
              <a:rPr lang="cs-CZ" dirty="0"/>
              <a:t>			09:10</a:t>
            </a:r>
            <a:endParaRPr lang="en-US" dirty="0"/>
          </a:p>
          <a:p>
            <a:r>
              <a:rPr lang="en-US" dirty="0"/>
              <a:t>Departure from </a:t>
            </a:r>
            <a:r>
              <a:rPr lang="en-US" dirty="0" err="1"/>
              <a:t>Podebrady</a:t>
            </a:r>
            <a:r>
              <a:rPr lang="cs-CZ" dirty="0"/>
              <a:t>			14:45</a:t>
            </a:r>
            <a:endParaRPr lang="en-US" dirty="0"/>
          </a:p>
          <a:p>
            <a:r>
              <a:rPr lang="en-US" dirty="0"/>
              <a:t>Arrival at Prague main station</a:t>
            </a:r>
            <a:r>
              <a:rPr lang="cs-CZ" dirty="0"/>
              <a:t>		16:00</a:t>
            </a:r>
          </a:p>
        </p:txBody>
      </p:sp>
      <p:sp>
        <p:nvSpPr>
          <p:cNvPr id="9" name="TextovéPole 8">
            <a:extLst>
              <a:ext uri="{FF2B5EF4-FFF2-40B4-BE49-F238E27FC236}">
                <a16:creationId xmlns:a16="http://schemas.microsoft.com/office/drawing/2014/main" id="{D4265594-0398-593C-6914-3ABEF0600A14}"/>
              </a:ext>
            </a:extLst>
          </p:cNvPr>
          <p:cNvSpPr txBox="1"/>
          <p:nvPr/>
        </p:nvSpPr>
        <p:spPr>
          <a:xfrm>
            <a:off x="178814" y="6089396"/>
            <a:ext cx="6194825" cy="369332"/>
          </a:xfrm>
          <a:prstGeom prst="rect">
            <a:avLst/>
          </a:prstGeom>
          <a:noFill/>
          <a:ln>
            <a:solidFill>
              <a:srgbClr val="0070C0"/>
            </a:solidFill>
          </a:ln>
        </p:spPr>
        <p:txBody>
          <a:bodyPr wrap="square">
            <a:spAutoFit/>
          </a:bodyPr>
          <a:lstStyle/>
          <a:p>
            <a:r>
              <a:rPr lang="cs-CZ" b="1" dirty="0" err="1"/>
              <a:t>Evening</a:t>
            </a:r>
            <a:r>
              <a:rPr lang="cs-CZ" b="1" dirty="0"/>
              <a:t> </a:t>
            </a:r>
            <a:r>
              <a:rPr lang="cs-CZ" b="1" dirty="0" err="1"/>
              <a:t>programme</a:t>
            </a:r>
            <a:r>
              <a:rPr lang="cs-CZ" dirty="0"/>
              <a:t>: free </a:t>
            </a:r>
            <a:r>
              <a:rPr lang="cs-CZ" dirty="0" err="1"/>
              <a:t>time</a:t>
            </a:r>
            <a:endParaRPr lang="cs-CZ" dirty="0"/>
          </a:p>
        </p:txBody>
      </p:sp>
    </p:spTree>
    <p:extLst>
      <p:ext uri="{BB962C8B-B14F-4D97-AF65-F5344CB8AC3E}">
        <p14:creationId xmlns:p14="http://schemas.microsoft.com/office/powerpoint/2010/main" val="866470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a:extLst>
              <a:ext uri="{FF2B5EF4-FFF2-40B4-BE49-F238E27FC236}">
                <a16:creationId xmlns:a16="http://schemas.microsoft.com/office/drawing/2014/main" id="{2BE37052-95AF-A697-5B78-9BEEB7E9729C}"/>
              </a:ext>
            </a:extLst>
          </p:cNvPr>
          <p:cNvGraphicFramePr>
            <a:graphicFrameLocks noGrp="1"/>
          </p:cNvGraphicFramePr>
          <p:nvPr>
            <p:extLst>
              <p:ext uri="{D42A27DB-BD31-4B8C-83A1-F6EECF244321}">
                <p14:modId xmlns:p14="http://schemas.microsoft.com/office/powerpoint/2010/main" val="506899244"/>
              </p:ext>
            </p:extLst>
          </p:nvPr>
        </p:nvGraphicFramePr>
        <p:xfrm>
          <a:off x="1328594" y="1394233"/>
          <a:ext cx="8974249" cy="4137433"/>
        </p:xfrm>
        <a:graphic>
          <a:graphicData uri="http://schemas.openxmlformats.org/drawingml/2006/table">
            <a:tbl>
              <a:tblPr firstRow="1" firstCol="1" bandRow="1">
                <a:tableStyleId>{5C22544A-7EE6-4342-B048-85BDC9FD1C3A}</a:tableStyleId>
              </a:tblPr>
              <a:tblGrid>
                <a:gridCol w="1737561">
                  <a:extLst>
                    <a:ext uri="{9D8B030D-6E8A-4147-A177-3AD203B41FA5}">
                      <a16:colId xmlns:a16="http://schemas.microsoft.com/office/drawing/2014/main" val="4178934425"/>
                    </a:ext>
                  </a:extLst>
                </a:gridCol>
                <a:gridCol w="7236688">
                  <a:extLst>
                    <a:ext uri="{9D8B030D-6E8A-4147-A177-3AD203B41FA5}">
                      <a16:colId xmlns:a16="http://schemas.microsoft.com/office/drawing/2014/main" val="750850322"/>
                    </a:ext>
                  </a:extLst>
                </a:gridCol>
              </a:tblGrid>
              <a:tr h="916773">
                <a:tc>
                  <a:txBody>
                    <a:bodyPr/>
                    <a:lstStyle/>
                    <a:p>
                      <a:pPr>
                        <a:lnSpc>
                          <a:spcPct val="107000"/>
                        </a:lnSpc>
                        <a:spcAft>
                          <a:spcPts val="800"/>
                        </a:spcAft>
                      </a:pPr>
                      <a:r>
                        <a:rPr lang="en-US" sz="1100" dirty="0">
                          <a:effectLst/>
                        </a:rPr>
                        <a:t>08.15 - 11.00</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dirty="0">
                          <a:effectLst/>
                        </a:rPr>
                        <a:t>Students’ groupwork, presentations and discussion</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9655313"/>
                  </a:ext>
                </a:extLst>
              </a:tr>
              <a:tr h="805165">
                <a:tc>
                  <a:txBody>
                    <a:bodyPr/>
                    <a:lstStyle/>
                    <a:p>
                      <a:pPr>
                        <a:lnSpc>
                          <a:spcPct val="107000"/>
                        </a:lnSpc>
                        <a:spcAft>
                          <a:spcPts val="800"/>
                        </a:spcAft>
                      </a:pPr>
                      <a:r>
                        <a:rPr lang="en-US" sz="1100">
                          <a:effectLst/>
                        </a:rPr>
                        <a:t>11.00 - 12.00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dirty="0">
                          <a:effectLst/>
                        </a:rPr>
                        <a:t>lunch (self funded)</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0576872"/>
                  </a:ext>
                </a:extLst>
              </a:tr>
              <a:tr h="805165">
                <a:tc>
                  <a:txBody>
                    <a:bodyPr/>
                    <a:lstStyle/>
                    <a:p>
                      <a:pPr>
                        <a:lnSpc>
                          <a:spcPct val="107000"/>
                        </a:lnSpc>
                        <a:spcAft>
                          <a:spcPts val="800"/>
                        </a:spcAft>
                      </a:pPr>
                      <a:r>
                        <a:rPr lang="en-US" sz="1100">
                          <a:effectLst/>
                        </a:rPr>
                        <a:t>12.00 - 14.00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dirty="0">
                          <a:effectLst/>
                        </a:rPr>
                        <a:t>Students’ presentations and discussion</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20891375"/>
                  </a:ext>
                </a:extLst>
              </a:tr>
              <a:tr h="805165">
                <a:tc>
                  <a:txBody>
                    <a:bodyPr/>
                    <a:lstStyle/>
                    <a:p>
                      <a:pPr>
                        <a:lnSpc>
                          <a:spcPct val="107000"/>
                        </a:lnSpc>
                        <a:spcAft>
                          <a:spcPts val="800"/>
                        </a:spcAft>
                      </a:pPr>
                      <a:r>
                        <a:rPr lang="en-US" sz="1100">
                          <a:effectLst/>
                        </a:rPr>
                        <a:t>14.00 - 14.30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dirty="0">
                          <a:effectLst/>
                        </a:rPr>
                        <a:t>coffee break (self funded)</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68638959"/>
                  </a:ext>
                </a:extLst>
              </a:tr>
              <a:tr h="805165">
                <a:tc>
                  <a:txBody>
                    <a:bodyPr/>
                    <a:lstStyle/>
                    <a:p>
                      <a:pPr>
                        <a:lnSpc>
                          <a:spcPct val="107000"/>
                        </a:lnSpc>
                        <a:spcAft>
                          <a:spcPts val="800"/>
                        </a:spcAft>
                      </a:pPr>
                      <a:r>
                        <a:rPr lang="en-US" sz="1100">
                          <a:effectLst/>
                        </a:rPr>
                        <a:t>14.30 - 15.00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dirty="0">
                          <a:effectLst/>
                        </a:rPr>
                        <a:t>Closing ceremony </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64968214"/>
                  </a:ext>
                </a:extLst>
              </a:tr>
            </a:tbl>
          </a:graphicData>
        </a:graphic>
      </p:graphicFrame>
      <p:sp>
        <p:nvSpPr>
          <p:cNvPr id="5" name="TextovéPole 4">
            <a:extLst>
              <a:ext uri="{FF2B5EF4-FFF2-40B4-BE49-F238E27FC236}">
                <a16:creationId xmlns:a16="http://schemas.microsoft.com/office/drawing/2014/main" id="{5B9AB8D4-B445-9D6E-3937-0A29DA97D723}"/>
              </a:ext>
            </a:extLst>
          </p:cNvPr>
          <p:cNvSpPr txBox="1"/>
          <p:nvPr/>
        </p:nvSpPr>
        <p:spPr>
          <a:xfrm>
            <a:off x="1328595" y="711627"/>
            <a:ext cx="6097508" cy="461665"/>
          </a:xfrm>
          <a:prstGeom prst="rect">
            <a:avLst/>
          </a:prstGeom>
          <a:solidFill>
            <a:schemeClr val="tx2">
              <a:lumMod val="10000"/>
              <a:lumOff val="90000"/>
            </a:schemeClr>
          </a:solidFill>
          <a:ln>
            <a:solidFill>
              <a:schemeClr val="tx2">
                <a:lumMod val="10000"/>
                <a:lumOff val="90000"/>
              </a:schemeClr>
            </a:solidFill>
          </a:ln>
        </p:spPr>
        <p:txBody>
          <a:bodyPr wrap="square">
            <a:spAutoFit/>
          </a:bodyPr>
          <a:lstStyle/>
          <a:p>
            <a:r>
              <a:rPr lang="en-US" sz="2400" b="1" dirty="0"/>
              <a:t>Friday 25 October – Room P6</a:t>
            </a:r>
          </a:p>
        </p:txBody>
      </p:sp>
      <p:sp>
        <p:nvSpPr>
          <p:cNvPr id="7" name="TextovéPole 6">
            <a:extLst>
              <a:ext uri="{FF2B5EF4-FFF2-40B4-BE49-F238E27FC236}">
                <a16:creationId xmlns:a16="http://schemas.microsoft.com/office/drawing/2014/main" id="{BDF462E7-E1B3-E7DE-11C9-EF93725B4FF5}"/>
              </a:ext>
            </a:extLst>
          </p:cNvPr>
          <p:cNvSpPr txBox="1"/>
          <p:nvPr/>
        </p:nvSpPr>
        <p:spPr>
          <a:xfrm>
            <a:off x="151638" y="6170877"/>
            <a:ext cx="8204706" cy="369332"/>
          </a:xfrm>
          <a:prstGeom prst="rect">
            <a:avLst/>
          </a:prstGeom>
          <a:noFill/>
          <a:ln>
            <a:solidFill>
              <a:srgbClr val="0070C0"/>
            </a:solidFill>
          </a:ln>
        </p:spPr>
        <p:txBody>
          <a:bodyPr wrap="square">
            <a:spAutoFit/>
          </a:bodyPr>
          <a:lstStyle/>
          <a:p>
            <a:r>
              <a:rPr lang="cs-CZ" b="1" dirty="0" err="1"/>
              <a:t>Evening</a:t>
            </a:r>
            <a:r>
              <a:rPr lang="cs-CZ" b="1" dirty="0"/>
              <a:t> </a:t>
            </a:r>
            <a:r>
              <a:rPr lang="cs-CZ" b="1" dirty="0" err="1"/>
              <a:t>programme</a:t>
            </a:r>
            <a:r>
              <a:rPr lang="cs-CZ" b="1" dirty="0"/>
              <a:t>: </a:t>
            </a:r>
            <a:r>
              <a:rPr lang="cs-CZ" dirty="0"/>
              <a:t>free </a:t>
            </a:r>
            <a:r>
              <a:rPr lang="cs-CZ" dirty="0" err="1"/>
              <a:t>time</a:t>
            </a:r>
            <a:r>
              <a:rPr lang="cs-CZ" dirty="0"/>
              <a:t> </a:t>
            </a:r>
            <a:r>
              <a:rPr lang="en-US" dirty="0"/>
              <a:t>and preparing to go home</a:t>
            </a:r>
            <a:endParaRPr lang="cs-CZ" dirty="0"/>
          </a:p>
        </p:txBody>
      </p:sp>
    </p:spTree>
    <p:extLst>
      <p:ext uri="{BB962C8B-B14F-4D97-AF65-F5344CB8AC3E}">
        <p14:creationId xmlns:p14="http://schemas.microsoft.com/office/powerpoint/2010/main" val="42814103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8987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1D47FD-0443-B4C8-8ACE-B457ACCD275B}"/>
              </a:ext>
            </a:extLst>
          </p:cNvPr>
          <p:cNvSpPr>
            <a:spLocks noGrp="1"/>
          </p:cNvSpPr>
          <p:nvPr>
            <p:ph type="title"/>
          </p:nvPr>
        </p:nvSpPr>
        <p:spPr/>
        <p:txBody>
          <a:bodyPr/>
          <a:lstStyle/>
          <a:p>
            <a:r>
              <a:rPr lang="cs-CZ" dirty="0" err="1"/>
              <a:t>welcome</a:t>
            </a:r>
            <a:r>
              <a:rPr lang="cs-CZ" dirty="0"/>
              <a:t> to Prague</a:t>
            </a:r>
          </a:p>
        </p:txBody>
      </p:sp>
      <p:pic>
        <p:nvPicPr>
          <p:cNvPr id="5" name="Zástupný obsah 4" descr="Obsah obrázku venku, obloha, voda, budova&#10;&#10;Popis byl vytvořen automaticky">
            <a:extLst>
              <a:ext uri="{FF2B5EF4-FFF2-40B4-BE49-F238E27FC236}">
                <a16:creationId xmlns:a16="http://schemas.microsoft.com/office/drawing/2014/main" id="{E36897F8-F2E8-7781-6C65-DAA80D68177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634" y="120215"/>
            <a:ext cx="6095809" cy="4571857"/>
          </a:xfrm>
        </p:spPr>
      </p:pic>
      <p:pic>
        <p:nvPicPr>
          <p:cNvPr id="7" name="Obrázek 6" descr="Obsah obrázku venku, obloha, budova, silnice&#10;&#10;Popis byl vytvořen automaticky">
            <a:extLst>
              <a:ext uri="{FF2B5EF4-FFF2-40B4-BE49-F238E27FC236}">
                <a16:creationId xmlns:a16="http://schemas.microsoft.com/office/drawing/2014/main" id="{CD5DB7F3-C0A3-8F1D-879E-032101EF7C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7556" y="2286143"/>
            <a:ext cx="6095810" cy="4571857"/>
          </a:xfrm>
          <a:prstGeom prst="rect">
            <a:avLst/>
          </a:prstGeom>
        </p:spPr>
      </p:pic>
      <p:sp>
        <p:nvSpPr>
          <p:cNvPr id="4" name="TextovéPole 3">
            <a:extLst>
              <a:ext uri="{FF2B5EF4-FFF2-40B4-BE49-F238E27FC236}">
                <a16:creationId xmlns:a16="http://schemas.microsoft.com/office/drawing/2014/main" id="{AB5B3437-524D-8E98-A00D-6CFCE203FDF2}"/>
              </a:ext>
            </a:extLst>
          </p:cNvPr>
          <p:cNvSpPr txBox="1"/>
          <p:nvPr/>
        </p:nvSpPr>
        <p:spPr>
          <a:xfrm>
            <a:off x="6777990" y="519422"/>
            <a:ext cx="6094476" cy="707886"/>
          </a:xfrm>
          <a:prstGeom prst="rect">
            <a:avLst/>
          </a:prstGeom>
          <a:noFill/>
        </p:spPr>
        <p:txBody>
          <a:bodyPr wrap="square">
            <a:spAutoFit/>
          </a:bodyPr>
          <a:lstStyle/>
          <a:p>
            <a:r>
              <a:rPr lang="cs-CZ" sz="4000" b="1" dirty="0">
                <a:solidFill>
                  <a:schemeClr val="tx2">
                    <a:lumMod val="75000"/>
                    <a:lumOff val="25000"/>
                  </a:schemeClr>
                </a:solidFill>
              </a:rPr>
              <a:t>WELCOME to Prague</a:t>
            </a:r>
          </a:p>
        </p:txBody>
      </p:sp>
    </p:spTree>
    <p:extLst>
      <p:ext uri="{BB962C8B-B14F-4D97-AF65-F5344CB8AC3E}">
        <p14:creationId xmlns:p14="http://schemas.microsoft.com/office/powerpoint/2010/main" val="1555581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12C098-5086-98BD-A5EA-FEC4DC8816B4}"/>
              </a:ext>
            </a:extLst>
          </p:cNvPr>
          <p:cNvSpPr>
            <a:spLocks noGrp="1"/>
          </p:cNvSpPr>
          <p:nvPr>
            <p:ph type="title"/>
          </p:nvPr>
        </p:nvSpPr>
        <p:spPr>
          <a:solidFill>
            <a:schemeClr val="tx2">
              <a:lumMod val="25000"/>
              <a:lumOff val="75000"/>
            </a:schemeClr>
          </a:solidFill>
          <a:ln>
            <a:solidFill>
              <a:schemeClr val="tx2">
                <a:lumMod val="50000"/>
                <a:lumOff val="50000"/>
              </a:schemeClr>
            </a:solidFill>
          </a:ln>
        </p:spPr>
        <p:txBody>
          <a:bodyPr/>
          <a:lstStyle/>
          <a:p>
            <a:r>
              <a:rPr lang="cs-CZ" b="1" dirty="0"/>
              <a:t>BIP </a:t>
            </a:r>
            <a:r>
              <a:rPr lang="cs-CZ" b="1" dirty="0" err="1"/>
              <a:t>Course</a:t>
            </a:r>
            <a:r>
              <a:rPr lang="cs-CZ" b="1" dirty="0"/>
              <a:t> - Prague</a:t>
            </a:r>
          </a:p>
        </p:txBody>
      </p:sp>
      <p:sp>
        <p:nvSpPr>
          <p:cNvPr id="3" name="Zástupný obsah 2">
            <a:extLst>
              <a:ext uri="{FF2B5EF4-FFF2-40B4-BE49-F238E27FC236}">
                <a16:creationId xmlns:a16="http://schemas.microsoft.com/office/drawing/2014/main" id="{C6BD904C-6837-1731-5C7E-5244788831D9}"/>
              </a:ext>
            </a:extLst>
          </p:cNvPr>
          <p:cNvSpPr>
            <a:spLocks noGrp="1"/>
          </p:cNvSpPr>
          <p:nvPr>
            <p:ph idx="1"/>
          </p:nvPr>
        </p:nvSpPr>
        <p:spPr/>
        <p:txBody>
          <a:bodyPr>
            <a:normAutofit/>
          </a:bodyPr>
          <a:lstStyle/>
          <a:p>
            <a:pPr marL="0" indent="0">
              <a:buNone/>
            </a:pPr>
            <a:r>
              <a:rPr lang="cs-CZ" b="1" dirty="0"/>
              <a:t>Name</a:t>
            </a:r>
            <a:r>
              <a:rPr lang="cs-CZ" dirty="0"/>
              <a:t>: Evidence- </a:t>
            </a:r>
            <a:r>
              <a:rPr lang="cs-CZ" dirty="0" err="1"/>
              <a:t>Based</a:t>
            </a:r>
            <a:r>
              <a:rPr lang="cs-CZ" dirty="0"/>
              <a:t> </a:t>
            </a:r>
            <a:r>
              <a:rPr lang="cs-CZ" dirty="0" err="1"/>
              <a:t>Physiotherapy</a:t>
            </a:r>
            <a:endParaRPr lang="cs-CZ" dirty="0"/>
          </a:p>
          <a:p>
            <a:pPr marL="0" indent="0">
              <a:buNone/>
            </a:pPr>
            <a:r>
              <a:rPr lang="cs-CZ" b="1" dirty="0" err="1"/>
              <a:t>Credits</a:t>
            </a:r>
            <a:r>
              <a:rPr lang="cs-CZ" dirty="0"/>
              <a:t>: 3 ECTS</a:t>
            </a:r>
          </a:p>
          <a:p>
            <a:pPr marL="0" indent="0">
              <a:buNone/>
            </a:pPr>
            <a:r>
              <a:rPr lang="cs-CZ" b="1" dirty="0" err="1"/>
              <a:t>Objectives</a:t>
            </a:r>
            <a:r>
              <a:rPr lang="cs-CZ" dirty="0"/>
              <a:t>: </a:t>
            </a:r>
            <a:r>
              <a:rPr lang="en-US" dirty="0"/>
              <a:t>after completing the course</a:t>
            </a:r>
            <a:r>
              <a:rPr lang="cs-CZ" dirty="0"/>
              <a:t> </a:t>
            </a:r>
            <a:r>
              <a:rPr lang="cs-CZ" dirty="0" err="1"/>
              <a:t>students</a:t>
            </a:r>
            <a:r>
              <a:rPr lang="cs-CZ" dirty="0"/>
              <a:t> are</a:t>
            </a:r>
          </a:p>
          <a:p>
            <a:pPr lvl="1"/>
            <a:r>
              <a:rPr lang="en-US" dirty="0"/>
              <a:t>able to describe Evidence</a:t>
            </a:r>
            <a:r>
              <a:rPr lang="cs-CZ" dirty="0"/>
              <a:t> </a:t>
            </a:r>
            <a:r>
              <a:rPr lang="en-US" dirty="0"/>
              <a:t>Based physiotherapy and Evidence</a:t>
            </a:r>
            <a:r>
              <a:rPr lang="cs-CZ" dirty="0"/>
              <a:t> </a:t>
            </a:r>
            <a:r>
              <a:rPr lang="en-US" dirty="0"/>
              <a:t>Based practice</a:t>
            </a:r>
          </a:p>
          <a:p>
            <a:pPr lvl="1"/>
            <a:r>
              <a:rPr lang="en-US" dirty="0"/>
              <a:t>able to explain similarities and differences in physiotherapy</a:t>
            </a:r>
            <a:r>
              <a:rPr lang="cs-CZ" dirty="0"/>
              <a:t> </a:t>
            </a:r>
            <a:r>
              <a:rPr lang="en-US" dirty="0"/>
              <a:t>methods and practice between the countries based on</a:t>
            </a:r>
            <a:r>
              <a:rPr lang="cs-CZ" dirty="0"/>
              <a:t> </a:t>
            </a:r>
            <a:r>
              <a:rPr lang="en-US" dirty="0"/>
              <a:t>national and international physiotherapy recommendations</a:t>
            </a:r>
            <a:endParaRPr lang="cs-CZ" dirty="0"/>
          </a:p>
          <a:p>
            <a:pPr lvl="1"/>
            <a:r>
              <a:rPr lang="en-US" dirty="0"/>
              <a:t>able to evaluate physiotherapy methods and practices based on</a:t>
            </a:r>
            <a:r>
              <a:rPr lang="cs-CZ" dirty="0"/>
              <a:t> </a:t>
            </a:r>
            <a:r>
              <a:rPr lang="en-US" dirty="0"/>
              <a:t>evidence based knowledge</a:t>
            </a:r>
            <a:endParaRPr lang="cs-CZ" dirty="0"/>
          </a:p>
        </p:txBody>
      </p:sp>
    </p:spTree>
    <p:extLst>
      <p:ext uri="{BB962C8B-B14F-4D97-AF65-F5344CB8AC3E}">
        <p14:creationId xmlns:p14="http://schemas.microsoft.com/office/powerpoint/2010/main" val="1135808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7E776B-438D-7E75-65F4-8C86F6054119}"/>
              </a:ext>
            </a:extLst>
          </p:cNvPr>
          <p:cNvSpPr>
            <a:spLocks noGrp="1"/>
          </p:cNvSpPr>
          <p:nvPr>
            <p:ph type="title"/>
          </p:nvPr>
        </p:nvSpPr>
        <p:spPr>
          <a:solidFill>
            <a:schemeClr val="tx2">
              <a:lumMod val="25000"/>
              <a:lumOff val="75000"/>
            </a:schemeClr>
          </a:solidFill>
          <a:ln>
            <a:solidFill>
              <a:schemeClr val="tx2">
                <a:lumMod val="50000"/>
                <a:lumOff val="50000"/>
              </a:schemeClr>
            </a:solidFill>
          </a:ln>
        </p:spPr>
        <p:txBody>
          <a:bodyPr/>
          <a:lstStyle/>
          <a:p>
            <a:r>
              <a:rPr lang="cs-CZ" b="1" dirty="0"/>
              <a:t>BIP </a:t>
            </a:r>
            <a:r>
              <a:rPr lang="cs-CZ" b="1" dirty="0" err="1"/>
              <a:t>Course</a:t>
            </a:r>
            <a:r>
              <a:rPr lang="cs-CZ" b="1" dirty="0"/>
              <a:t> - CONTENT</a:t>
            </a:r>
          </a:p>
        </p:txBody>
      </p:sp>
      <p:sp>
        <p:nvSpPr>
          <p:cNvPr id="3" name="Zástupný obsah 2">
            <a:extLst>
              <a:ext uri="{FF2B5EF4-FFF2-40B4-BE49-F238E27FC236}">
                <a16:creationId xmlns:a16="http://schemas.microsoft.com/office/drawing/2014/main" id="{8912117A-00E4-0C3E-A442-A403D522212B}"/>
              </a:ext>
            </a:extLst>
          </p:cNvPr>
          <p:cNvSpPr>
            <a:spLocks noGrp="1"/>
          </p:cNvSpPr>
          <p:nvPr>
            <p:ph idx="1"/>
          </p:nvPr>
        </p:nvSpPr>
        <p:spPr/>
        <p:txBody>
          <a:bodyPr/>
          <a:lstStyle/>
          <a:p>
            <a:pPr>
              <a:buFont typeface="Wingdings" panose="05000000000000000000" pitchFamily="2" charset="2"/>
              <a:buChar char="Ø"/>
            </a:pPr>
            <a:r>
              <a:rPr lang="cs-CZ" dirty="0"/>
              <a:t> </a:t>
            </a:r>
            <a:r>
              <a:rPr lang="en-US" dirty="0"/>
              <a:t>Lectures</a:t>
            </a:r>
          </a:p>
          <a:p>
            <a:pPr>
              <a:buFont typeface="Wingdings" panose="05000000000000000000" pitchFamily="2" charset="2"/>
              <a:buChar char="Ø"/>
            </a:pPr>
            <a:r>
              <a:rPr lang="cs-CZ" dirty="0"/>
              <a:t> </a:t>
            </a:r>
            <a:r>
              <a:rPr lang="en-US" dirty="0"/>
              <a:t>Group work</a:t>
            </a:r>
          </a:p>
          <a:p>
            <a:pPr>
              <a:buFont typeface="Wingdings" panose="05000000000000000000" pitchFamily="2" charset="2"/>
              <a:buChar char="Ø"/>
            </a:pPr>
            <a:r>
              <a:rPr lang="cs-CZ" dirty="0"/>
              <a:t> </a:t>
            </a:r>
            <a:r>
              <a:rPr lang="en-US" dirty="0"/>
              <a:t>Excursion to the Pod</a:t>
            </a:r>
            <a:r>
              <a:rPr lang="cs-CZ" dirty="0"/>
              <a:t>ě</a:t>
            </a:r>
            <a:r>
              <a:rPr lang="en-US" dirty="0"/>
              <a:t>brady spa + presentation of professional workplaces</a:t>
            </a:r>
          </a:p>
          <a:p>
            <a:pPr>
              <a:buFont typeface="Wingdings" panose="05000000000000000000" pitchFamily="2" charset="2"/>
              <a:buChar char="Ø"/>
            </a:pPr>
            <a:r>
              <a:rPr lang="cs-CZ" dirty="0"/>
              <a:t> </a:t>
            </a:r>
            <a:r>
              <a:rPr lang="en-US" dirty="0"/>
              <a:t>Tasks before starting the course</a:t>
            </a:r>
          </a:p>
          <a:p>
            <a:pPr>
              <a:buFont typeface="Wingdings" panose="05000000000000000000" pitchFamily="2" charset="2"/>
              <a:buChar char="Ø"/>
            </a:pPr>
            <a:r>
              <a:rPr lang="cs-CZ" dirty="0"/>
              <a:t> </a:t>
            </a:r>
            <a:r>
              <a:rPr lang="en-US" dirty="0"/>
              <a:t>Completing tasks during the course</a:t>
            </a:r>
          </a:p>
          <a:p>
            <a:pPr>
              <a:buFont typeface="Wingdings" panose="05000000000000000000" pitchFamily="2" charset="2"/>
              <a:buChar char="Ø"/>
            </a:pPr>
            <a:r>
              <a:rPr lang="cs-CZ" dirty="0"/>
              <a:t> </a:t>
            </a:r>
            <a:r>
              <a:rPr lang="en-US" dirty="0"/>
              <a:t>Presentation of assigned tasks</a:t>
            </a:r>
            <a:endParaRPr lang="cs-CZ" dirty="0"/>
          </a:p>
          <a:p>
            <a:pPr>
              <a:buFont typeface="Wingdings" panose="05000000000000000000" pitchFamily="2" charset="2"/>
              <a:buChar char="Ø"/>
            </a:pPr>
            <a:r>
              <a:rPr lang="cs-CZ" dirty="0"/>
              <a:t> Sport </a:t>
            </a:r>
            <a:r>
              <a:rPr lang="cs-CZ" dirty="0" err="1"/>
              <a:t>activities</a:t>
            </a:r>
            <a:endParaRPr lang="en-US" dirty="0"/>
          </a:p>
          <a:p>
            <a:pPr marL="0" indent="0">
              <a:buNone/>
            </a:pPr>
            <a:endParaRPr lang="cs-CZ" dirty="0"/>
          </a:p>
          <a:p>
            <a:pPr marL="0" indent="0">
              <a:buNone/>
            </a:pPr>
            <a:endParaRPr lang="cs-CZ" dirty="0"/>
          </a:p>
        </p:txBody>
      </p:sp>
    </p:spTree>
    <p:extLst>
      <p:ext uri="{BB962C8B-B14F-4D97-AF65-F5344CB8AC3E}">
        <p14:creationId xmlns:p14="http://schemas.microsoft.com/office/powerpoint/2010/main" val="4197396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957752-948D-89E1-41C7-2204AEE30D5B}"/>
              </a:ext>
            </a:extLst>
          </p:cNvPr>
          <p:cNvSpPr>
            <a:spLocks noGrp="1"/>
          </p:cNvSpPr>
          <p:nvPr>
            <p:ph type="title"/>
          </p:nvPr>
        </p:nvSpPr>
        <p:spPr>
          <a:ln w="76200">
            <a:solidFill>
              <a:schemeClr val="tx2">
                <a:lumMod val="50000"/>
                <a:lumOff val="50000"/>
              </a:schemeClr>
            </a:solidFill>
          </a:ln>
        </p:spPr>
        <p:txBody>
          <a:bodyPr/>
          <a:lstStyle/>
          <a:p>
            <a:r>
              <a:rPr lang="cs-CZ" b="1" dirty="0"/>
              <a:t>Basic </a:t>
            </a:r>
            <a:r>
              <a:rPr lang="cs-CZ" b="1" dirty="0" err="1"/>
              <a:t>information</a:t>
            </a:r>
            <a:endParaRPr lang="cs-CZ" b="1" dirty="0"/>
          </a:p>
        </p:txBody>
      </p:sp>
      <p:sp>
        <p:nvSpPr>
          <p:cNvPr id="3" name="Zástupný obsah 2">
            <a:extLst>
              <a:ext uri="{FF2B5EF4-FFF2-40B4-BE49-F238E27FC236}">
                <a16:creationId xmlns:a16="http://schemas.microsoft.com/office/drawing/2014/main" id="{154469D9-7973-D43A-1A4C-BF07B049D47C}"/>
              </a:ext>
            </a:extLst>
          </p:cNvPr>
          <p:cNvSpPr>
            <a:spLocks noGrp="1"/>
          </p:cNvSpPr>
          <p:nvPr>
            <p:ph idx="1"/>
          </p:nvPr>
        </p:nvSpPr>
        <p:spPr/>
        <p:txBody>
          <a:bodyPr>
            <a:normAutofit/>
          </a:bodyPr>
          <a:lstStyle/>
          <a:p>
            <a:r>
              <a:rPr lang="en-US" dirty="0"/>
              <a:t>classes will take place according to the set schedule</a:t>
            </a:r>
          </a:p>
          <a:p>
            <a:pPr lvl="1"/>
            <a:r>
              <a:rPr lang="en-US" dirty="0"/>
              <a:t>on Monday and Friday, classes will be in P6</a:t>
            </a:r>
            <a:endParaRPr lang="cs-CZ" dirty="0"/>
          </a:p>
          <a:p>
            <a:pPr lvl="1"/>
            <a:r>
              <a:rPr lang="en-US" dirty="0"/>
              <a:t>on Tuesday and Wednesday</a:t>
            </a:r>
            <a:r>
              <a:rPr lang="cs-CZ" dirty="0"/>
              <a:t>, </a:t>
            </a:r>
            <a:r>
              <a:rPr lang="cs-CZ" dirty="0" err="1"/>
              <a:t>classes</a:t>
            </a:r>
            <a:r>
              <a:rPr lang="cs-CZ" dirty="0"/>
              <a:t> </a:t>
            </a:r>
            <a:r>
              <a:rPr lang="cs-CZ" dirty="0" err="1"/>
              <a:t>will</a:t>
            </a:r>
            <a:r>
              <a:rPr lang="cs-CZ" dirty="0"/>
              <a:t> </a:t>
            </a:r>
            <a:r>
              <a:rPr lang="cs-CZ" dirty="0" err="1"/>
              <a:t>be</a:t>
            </a:r>
            <a:r>
              <a:rPr lang="en-US" dirty="0"/>
              <a:t> in U10</a:t>
            </a:r>
            <a:endParaRPr lang="cs-CZ" dirty="0"/>
          </a:p>
          <a:p>
            <a:pPr lvl="1"/>
            <a:r>
              <a:rPr lang="en-US" dirty="0"/>
              <a:t>an excursion will take place on Thursday</a:t>
            </a:r>
          </a:p>
          <a:p>
            <a:r>
              <a:rPr lang="en-US" dirty="0"/>
              <a:t>all classes are compulsory for everyone</a:t>
            </a:r>
            <a:endParaRPr lang="cs-CZ" dirty="0"/>
          </a:p>
          <a:p>
            <a:r>
              <a:rPr lang="en-US" dirty="0"/>
              <a:t>it is necessary to complete </a:t>
            </a:r>
            <a:r>
              <a:rPr lang="cs-CZ" dirty="0" err="1"/>
              <a:t>classes</a:t>
            </a:r>
            <a:r>
              <a:rPr lang="en-US" dirty="0"/>
              <a:t> in full </a:t>
            </a:r>
            <a:r>
              <a:rPr lang="en-US" sz="2400" dirty="0"/>
              <a:t>(one of the conditions for granting credit)</a:t>
            </a:r>
            <a:endParaRPr lang="cs-CZ" sz="2400" dirty="0"/>
          </a:p>
          <a:p>
            <a:r>
              <a:rPr lang="en-US" dirty="0"/>
              <a:t>after completing all parts of the course, successfully completing all assigned tasks and presenting them, transcripts will be handed over on Friday at the closing ceremony</a:t>
            </a:r>
            <a:endParaRPr lang="cs-CZ" dirty="0"/>
          </a:p>
          <a:p>
            <a:pPr marL="0" indent="0">
              <a:buNone/>
            </a:pPr>
            <a:endParaRPr lang="en-US" dirty="0"/>
          </a:p>
        </p:txBody>
      </p:sp>
    </p:spTree>
    <p:extLst>
      <p:ext uri="{BB962C8B-B14F-4D97-AF65-F5344CB8AC3E}">
        <p14:creationId xmlns:p14="http://schemas.microsoft.com/office/powerpoint/2010/main" val="1259801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5B95EB-0D28-E528-1D4B-7D766EE1B7BF}"/>
              </a:ext>
            </a:extLst>
          </p:cNvPr>
          <p:cNvSpPr>
            <a:spLocks noGrp="1"/>
          </p:cNvSpPr>
          <p:nvPr>
            <p:ph type="title"/>
          </p:nvPr>
        </p:nvSpPr>
        <p:spPr>
          <a:ln w="76200">
            <a:solidFill>
              <a:schemeClr val="tx2">
                <a:lumMod val="75000"/>
                <a:lumOff val="25000"/>
              </a:schemeClr>
            </a:solidFill>
          </a:ln>
        </p:spPr>
        <p:txBody>
          <a:bodyPr/>
          <a:lstStyle/>
          <a:p>
            <a:r>
              <a:rPr lang="cs-CZ" b="1" dirty="0" err="1"/>
              <a:t>Photography</a:t>
            </a:r>
            <a:r>
              <a:rPr lang="cs-CZ" b="1" dirty="0"/>
              <a:t> </a:t>
            </a:r>
            <a:r>
              <a:rPr lang="cs-CZ" b="1" dirty="0" err="1"/>
              <a:t>during</a:t>
            </a:r>
            <a:r>
              <a:rPr lang="cs-CZ" b="1" dirty="0"/>
              <a:t> </a:t>
            </a:r>
            <a:r>
              <a:rPr lang="cs-CZ" b="1" dirty="0" err="1"/>
              <a:t>the</a:t>
            </a:r>
            <a:r>
              <a:rPr lang="cs-CZ" b="1" dirty="0"/>
              <a:t> BIP-</a:t>
            </a:r>
            <a:r>
              <a:rPr lang="cs-CZ" b="1" dirty="0" err="1"/>
              <a:t>course</a:t>
            </a:r>
            <a:endParaRPr lang="cs-CZ" b="1" dirty="0"/>
          </a:p>
        </p:txBody>
      </p:sp>
      <p:sp>
        <p:nvSpPr>
          <p:cNvPr id="3" name="Zástupný obsah 2">
            <a:extLst>
              <a:ext uri="{FF2B5EF4-FFF2-40B4-BE49-F238E27FC236}">
                <a16:creationId xmlns:a16="http://schemas.microsoft.com/office/drawing/2014/main" id="{7BB19A58-A768-BA6C-7D31-BDE8210D73E1}"/>
              </a:ext>
            </a:extLst>
          </p:cNvPr>
          <p:cNvSpPr>
            <a:spLocks noGrp="1"/>
          </p:cNvSpPr>
          <p:nvPr>
            <p:ph idx="1"/>
          </p:nvPr>
        </p:nvSpPr>
        <p:spPr/>
        <p:txBody>
          <a:bodyPr/>
          <a:lstStyle/>
          <a:p>
            <a:pPr marL="0" indent="0">
              <a:buNone/>
            </a:pPr>
            <a:r>
              <a:rPr lang="cs-CZ" b="1" dirty="0" err="1"/>
              <a:t>Informed</a:t>
            </a:r>
            <a:r>
              <a:rPr lang="cs-CZ" b="1" dirty="0"/>
              <a:t> </a:t>
            </a:r>
            <a:r>
              <a:rPr lang="cs-CZ" b="1" dirty="0" err="1"/>
              <a:t>consent</a:t>
            </a:r>
            <a:r>
              <a:rPr lang="cs-CZ" dirty="0"/>
              <a:t>:</a:t>
            </a:r>
          </a:p>
          <a:p>
            <a:r>
              <a:rPr lang="en-US" dirty="0"/>
              <a:t>taking photographs by students and/or teachers</a:t>
            </a:r>
            <a:endParaRPr lang="cs-CZ" dirty="0"/>
          </a:p>
          <a:p>
            <a:r>
              <a:rPr lang="en-US" dirty="0"/>
              <a:t>photos for internal use only</a:t>
            </a:r>
            <a:endParaRPr lang="cs-CZ" dirty="0"/>
          </a:p>
          <a:p>
            <a:endParaRPr lang="cs-CZ" dirty="0"/>
          </a:p>
          <a:p>
            <a:pPr marL="0" indent="0" algn="ctr">
              <a:buNone/>
            </a:pPr>
            <a:r>
              <a:rPr lang="en-US" sz="6000" b="1" dirty="0">
                <a:solidFill>
                  <a:srgbClr val="FF0000"/>
                </a:solidFill>
              </a:rPr>
              <a:t>who agrees </a:t>
            </a:r>
            <a:endParaRPr lang="cs-CZ" sz="6000" b="1" dirty="0">
              <a:solidFill>
                <a:srgbClr val="FF0000"/>
              </a:solidFill>
            </a:endParaRPr>
          </a:p>
          <a:p>
            <a:pPr marL="0" indent="0" algn="ctr">
              <a:buNone/>
            </a:pPr>
            <a:r>
              <a:rPr lang="en-US" sz="6000" b="1" dirty="0">
                <a:solidFill>
                  <a:srgbClr val="FF0000"/>
                </a:solidFill>
              </a:rPr>
              <a:t>and who disagrees</a:t>
            </a:r>
            <a:r>
              <a:rPr lang="cs-CZ" sz="6000" b="1" dirty="0">
                <a:solidFill>
                  <a:srgbClr val="FF0000"/>
                </a:solidFill>
              </a:rPr>
              <a:t>??</a:t>
            </a:r>
          </a:p>
          <a:p>
            <a:pPr marL="0" indent="0">
              <a:buNone/>
            </a:pPr>
            <a:endParaRPr lang="cs-CZ" dirty="0"/>
          </a:p>
          <a:p>
            <a:pPr marL="0" indent="0">
              <a:buNone/>
            </a:pPr>
            <a:endParaRPr lang="cs-CZ" dirty="0"/>
          </a:p>
          <a:p>
            <a:endParaRPr lang="cs-CZ" dirty="0"/>
          </a:p>
          <a:p>
            <a:pPr marL="0" indent="0">
              <a:buNone/>
            </a:pPr>
            <a:endParaRPr lang="cs-CZ" dirty="0"/>
          </a:p>
        </p:txBody>
      </p:sp>
    </p:spTree>
    <p:extLst>
      <p:ext uri="{BB962C8B-B14F-4D97-AF65-F5344CB8AC3E}">
        <p14:creationId xmlns:p14="http://schemas.microsoft.com/office/powerpoint/2010/main" val="2036864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BC4A7271-2674-467F-7D91-E935027A9077}"/>
              </a:ext>
            </a:extLst>
          </p:cNvPr>
          <p:cNvSpPr>
            <a:spLocks noGrp="1"/>
          </p:cNvSpPr>
          <p:nvPr>
            <p:ph type="title"/>
          </p:nvPr>
        </p:nvSpPr>
        <p:spPr>
          <a:ln>
            <a:solidFill>
              <a:srgbClr val="FF0000"/>
            </a:solidFill>
          </a:ln>
        </p:spPr>
        <p:txBody>
          <a:bodyPr/>
          <a:lstStyle/>
          <a:p>
            <a:r>
              <a:rPr lang="cs-CZ" b="1" dirty="0"/>
              <a:t>In case </a:t>
            </a:r>
            <a:r>
              <a:rPr lang="cs-CZ" b="1" dirty="0" err="1"/>
              <a:t>of</a:t>
            </a:r>
            <a:r>
              <a:rPr lang="cs-CZ" b="1" dirty="0"/>
              <a:t> </a:t>
            </a:r>
            <a:r>
              <a:rPr lang="cs-CZ" b="1" dirty="0" err="1"/>
              <a:t>emergency</a:t>
            </a:r>
            <a:r>
              <a:rPr lang="cs-CZ" b="1" dirty="0"/>
              <a:t> </a:t>
            </a:r>
          </a:p>
        </p:txBody>
      </p:sp>
      <p:pic>
        <p:nvPicPr>
          <p:cNvPr id="4" name="Zástupný obsah 3">
            <a:extLst>
              <a:ext uri="{FF2B5EF4-FFF2-40B4-BE49-F238E27FC236}">
                <a16:creationId xmlns:a16="http://schemas.microsoft.com/office/drawing/2014/main" id="{1C4141AC-A611-D5B5-F393-0C5CF6E0FAFE}"/>
              </a:ext>
            </a:extLst>
          </p:cNvPr>
          <p:cNvPicPr>
            <a:picLocks noGrp="1" noChangeAspect="1"/>
          </p:cNvPicPr>
          <p:nvPr>
            <p:ph idx="1"/>
          </p:nvPr>
        </p:nvPicPr>
        <p:blipFill>
          <a:blip r:embed="rId2"/>
          <a:stretch>
            <a:fillRect/>
          </a:stretch>
        </p:blipFill>
        <p:spPr>
          <a:xfrm>
            <a:off x="8454235" y="175388"/>
            <a:ext cx="3357942" cy="2238628"/>
          </a:xfrm>
          <a:prstGeom prst="rect">
            <a:avLst/>
          </a:prstGeom>
        </p:spPr>
      </p:pic>
      <p:sp>
        <p:nvSpPr>
          <p:cNvPr id="6" name="TextovéPole 5">
            <a:extLst>
              <a:ext uri="{FF2B5EF4-FFF2-40B4-BE49-F238E27FC236}">
                <a16:creationId xmlns:a16="http://schemas.microsoft.com/office/drawing/2014/main" id="{B7EBFB61-AE7B-A651-B809-ABFF6DEA37CA}"/>
              </a:ext>
            </a:extLst>
          </p:cNvPr>
          <p:cNvSpPr txBox="1"/>
          <p:nvPr/>
        </p:nvSpPr>
        <p:spPr>
          <a:xfrm>
            <a:off x="2587752" y="5605272"/>
            <a:ext cx="6556248" cy="646331"/>
          </a:xfrm>
          <a:prstGeom prst="rect">
            <a:avLst/>
          </a:prstGeom>
          <a:noFill/>
          <a:ln w="28575">
            <a:solidFill>
              <a:srgbClr val="FF0000"/>
            </a:solidFill>
          </a:ln>
        </p:spPr>
        <p:txBody>
          <a:bodyPr wrap="square">
            <a:spAutoFit/>
          </a:bodyPr>
          <a:lstStyle/>
          <a:p>
            <a:pPr algn="ctr"/>
            <a:r>
              <a:rPr lang="cs-CZ" b="1" dirty="0"/>
              <a:t>more </a:t>
            </a:r>
            <a:r>
              <a:rPr lang="cs-CZ" b="1" dirty="0" err="1"/>
              <a:t>information</a:t>
            </a:r>
            <a:r>
              <a:rPr lang="cs-CZ" b="1" dirty="0"/>
              <a:t>:</a:t>
            </a:r>
          </a:p>
          <a:p>
            <a:pPr algn="ctr"/>
            <a:r>
              <a:rPr lang="cs-CZ" b="1" dirty="0">
                <a:hlinkClick r:id="rId3"/>
              </a:rPr>
              <a:t>https://zachrannasluzba.cz/ems-in-the-czech-republic/</a:t>
            </a:r>
            <a:r>
              <a:rPr lang="cs-CZ" b="1" dirty="0"/>
              <a:t> </a:t>
            </a:r>
          </a:p>
        </p:txBody>
      </p:sp>
      <p:sp>
        <p:nvSpPr>
          <p:cNvPr id="9" name="TextovéPole 8">
            <a:extLst>
              <a:ext uri="{FF2B5EF4-FFF2-40B4-BE49-F238E27FC236}">
                <a16:creationId xmlns:a16="http://schemas.microsoft.com/office/drawing/2014/main" id="{591198B0-D09B-699D-8D84-2E8E3AA5704F}"/>
              </a:ext>
            </a:extLst>
          </p:cNvPr>
          <p:cNvSpPr txBox="1"/>
          <p:nvPr/>
        </p:nvSpPr>
        <p:spPr>
          <a:xfrm>
            <a:off x="749808" y="1851396"/>
            <a:ext cx="10603992" cy="3170099"/>
          </a:xfrm>
          <a:prstGeom prst="rect">
            <a:avLst/>
          </a:prstGeom>
          <a:noFill/>
        </p:spPr>
        <p:txBody>
          <a:bodyPr wrap="square">
            <a:spAutoFit/>
          </a:bodyPr>
          <a:lstStyle/>
          <a:p>
            <a:r>
              <a:rPr lang="en-US" sz="2400" b="1" dirty="0">
                <a:solidFill>
                  <a:srgbClr val="FF0000"/>
                </a:solidFill>
              </a:rPr>
              <a:t>In case of emergency – call:</a:t>
            </a:r>
            <a:endParaRPr lang="cs-CZ" sz="2400" b="1" dirty="0">
              <a:solidFill>
                <a:srgbClr val="FF0000"/>
              </a:solidFill>
            </a:endParaRPr>
          </a:p>
          <a:p>
            <a:endParaRPr lang="en-US" sz="2400" b="1" dirty="0"/>
          </a:p>
          <a:p>
            <a:r>
              <a:rPr lang="en-US" sz="4400" b="1" dirty="0"/>
              <a:t>112/911 </a:t>
            </a:r>
            <a:r>
              <a:rPr lang="en-US" sz="2400" b="1" dirty="0"/>
              <a:t>for communication in English, German, Russian, France, Italian and Spanish languages, </a:t>
            </a:r>
            <a:endParaRPr lang="cs-CZ" sz="2400" b="1" dirty="0"/>
          </a:p>
          <a:p>
            <a:endParaRPr lang="cs-CZ" sz="2400" b="1" dirty="0"/>
          </a:p>
          <a:p>
            <a:r>
              <a:rPr lang="en-US" sz="2400" b="1" dirty="0"/>
              <a:t>or direct national emergency numbers (Czech language only): </a:t>
            </a:r>
            <a:endParaRPr lang="cs-CZ" sz="2400" b="1" dirty="0"/>
          </a:p>
          <a:p>
            <a:r>
              <a:rPr lang="en-US" sz="3600" b="1" dirty="0"/>
              <a:t>155 for EMS, 158 for Police or 150 for Fire dept.</a:t>
            </a:r>
            <a:endParaRPr lang="cs-CZ" sz="3600" b="1" dirty="0"/>
          </a:p>
        </p:txBody>
      </p:sp>
    </p:spTree>
    <p:extLst>
      <p:ext uri="{BB962C8B-B14F-4D97-AF65-F5344CB8AC3E}">
        <p14:creationId xmlns:p14="http://schemas.microsoft.com/office/powerpoint/2010/main" val="2961354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ulka 5">
            <a:extLst>
              <a:ext uri="{FF2B5EF4-FFF2-40B4-BE49-F238E27FC236}">
                <a16:creationId xmlns:a16="http://schemas.microsoft.com/office/drawing/2014/main" id="{9372876A-CEC2-AB9E-E4D2-267BF012AAA1}"/>
              </a:ext>
            </a:extLst>
          </p:cNvPr>
          <p:cNvGraphicFramePr>
            <a:graphicFrameLocks noGrp="1"/>
          </p:cNvGraphicFramePr>
          <p:nvPr>
            <p:extLst>
              <p:ext uri="{D42A27DB-BD31-4B8C-83A1-F6EECF244321}">
                <p14:modId xmlns:p14="http://schemas.microsoft.com/office/powerpoint/2010/main" val="748535524"/>
              </p:ext>
            </p:extLst>
          </p:nvPr>
        </p:nvGraphicFramePr>
        <p:xfrm>
          <a:off x="1430449" y="1017038"/>
          <a:ext cx="9131804" cy="4851916"/>
        </p:xfrm>
        <a:graphic>
          <a:graphicData uri="http://schemas.openxmlformats.org/drawingml/2006/table">
            <a:tbl>
              <a:tblPr firstRow="1" firstCol="1" bandRow="1">
                <a:tableStyleId>{5C22544A-7EE6-4342-B048-85BDC9FD1C3A}</a:tableStyleId>
              </a:tblPr>
              <a:tblGrid>
                <a:gridCol w="1686146">
                  <a:extLst>
                    <a:ext uri="{9D8B030D-6E8A-4147-A177-3AD203B41FA5}">
                      <a16:colId xmlns:a16="http://schemas.microsoft.com/office/drawing/2014/main" val="968698252"/>
                    </a:ext>
                  </a:extLst>
                </a:gridCol>
                <a:gridCol w="7445658">
                  <a:extLst>
                    <a:ext uri="{9D8B030D-6E8A-4147-A177-3AD203B41FA5}">
                      <a16:colId xmlns:a16="http://schemas.microsoft.com/office/drawing/2014/main" val="3392631486"/>
                    </a:ext>
                  </a:extLst>
                </a:gridCol>
              </a:tblGrid>
              <a:tr h="2122419">
                <a:tc>
                  <a:txBody>
                    <a:bodyPr/>
                    <a:lstStyle/>
                    <a:p>
                      <a:pPr>
                        <a:lnSpc>
                          <a:spcPct val="107000"/>
                        </a:lnSpc>
                        <a:spcAft>
                          <a:spcPts val="800"/>
                        </a:spcAft>
                      </a:pPr>
                      <a:r>
                        <a:rPr lang="en-US" sz="1100" dirty="0">
                          <a:effectLst/>
                        </a:rPr>
                        <a:t>09.00 - 09.30</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100" dirty="0">
                          <a:effectLst/>
                        </a:rPr>
                        <a:t>Opening words</a:t>
                      </a:r>
                      <a:endParaRPr lang="cs-CZ" sz="1100" dirty="0">
                        <a:effectLst/>
                      </a:endParaRPr>
                    </a:p>
                    <a:p>
                      <a:pPr>
                        <a:lnSpc>
                          <a:spcPct val="107000"/>
                        </a:lnSpc>
                        <a:spcAft>
                          <a:spcPts val="800"/>
                        </a:spcAft>
                      </a:pPr>
                      <a:r>
                        <a:rPr lang="en-US" sz="1100" dirty="0" err="1">
                          <a:effectLst/>
                        </a:rPr>
                        <a:t>Patrícia</a:t>
                      </a:r>
                      <a:r>
                        <a:rPr lang="en-US" sz="1100" dirty="0">
                          <a:effectLst/>
                        </a:rPr>
                        <a:t> Almeida - President of ENPHE</a:t>
                      </a:r>
                      <a:endParaRPr lang="cs-CZ" sz="1100" dirty="0">
                        <a:effectLst/>
                      </a:endParaRPr>
                    </a:p>
                    <a:p>
                      <a:pPr>
                        <a:lnSpc>
                          <a:spcPct val="107000"/>
                        </a:lnSpc>
                        <a:spcAft>
                          <a:spcPts val="800"/>
                        </a:spcAft>
                      </a:pPr>
                      <a:r>
                        <a:rPr lang="en-US" sz="1100" dirty="0">
                          <a:effectLst/>
                        </a:rPr>
                        <a:t>Welcome to BIP course</a:t>
                      </a:r>
                      <a:endParaRPr lang="cs-CZ" sz="1100" dirty="0">
                        <a:effectLst/>
                      </a:endParaRPr>
                    </a:p>
                    <a:p>
                      <a:pPr>
                        <a:lnSpc>
                          <a:spcPct val="107000"/>
                        </a:lnSpc>
                        <a:spcAft>
                          <a:spcPts val="800"/>
                        </a:spcAft>
                      </a:pPr>
                      <a:r>
                        <a:rPr lang="en-US" sz="1100" dirty="0">
                          <a:effectLst/>
                        </a:rPr>
                        <a:t>Dagmar Pavlů and Ivana Vláčilová (Charles University, FTVS)</a:t>
                      </a:r>
                      <a:endParaRPr lang="cs-CZ" sz="1100" dirty="0">
                        <a:effectLst/>
                      </a:endParaRPr>
                    </a:p>
                    <a:p>
                      <a:pPr>
                        <a:lnSpc>
                          <a:spcPct val="107000"/>
                        </a:lnSpc>
                        <a:spcAft>
                          <a:spcPts val="800"/>
                        </a:spcAft>
                      </a:pPr>
                      <a:r>
                        <a:rPr lang="en-US" sz="1100" dirty="0">
                          <a:effectLst/>
                        </a:rPr>
                        <a:t>Hana Dvořáková and Samra Kovač (International Students Office)</a:t>
                      </a:r>
                      <a:endParaRPr lang="cs-CZ" sz="1100" dirty="0">
                        <a:effectLst/>
                      </a:endParaRPr>
                    </a:p>
                    <a:p>
                      <a:pPr>
                        <a:lnSpc>
                          <a:spcPct val="107000"/>
                        </a:lnSpc>
                        <a:spcAft>
                          <a:spcPts val="800"/>
                        </a:spcAft>
                      </a:pPr>
                      <a:r>
                        <a:rPr lang="en-US" sz="1100" dirty="0">
                          <a:effectLst/>
                        </a:rPr>
                        <a:t>Introduce oneself and Introduction for the course</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65503243"/>
                  </a:ext>
                </a:extLst>
              </a:tr>
              <a:tr h="851803">
                <a:tc>
                  <a:txBody>
                    <a:bodyPr/>
                    <a:lstStyle/>
                    <a:p>
                      <a:pPr>
                        <a:lnSpc>
                          <a:spcPct val="107000"/>
                        </a:lnSpc>
                        <a:spcAft>
                          <a:spcPts val="800"/>
                        </a:spcAft>
                      </a:pPr>
                      <a:r>
                        <a:rPr lang="en-US" sz="1100">
                          <a:effectLst/>
                        </a:rPr>
                        <a:t>09.30 - 10.45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400" dirty="0">
                          <a:effectLst/>
                        </a:rPr>
                        <a:t>Students’ presentations (learning assignment before the course):  Czech Republic, Spain – A Coruna, Spain - Madrid, Finland and France</a:t>
                      </a:r>
                      <a:endParaRPr lang="cs-CZ" sz="1400" dirty="0">
                        <a:effectLst/>
                      </a:endParaRPr>
                    </a:p>
                    <a:p>
                      <a:pPr>
                        <a:lnSpc>
                          <a:spcPct val="107000"/>
                        </a:lnSpc>
                        <a:spcAft>
                          <a:spcPts val="800"/>
                        </a:spcAft>
                      </a:pPr>
                      <a:r>
                        <a:rPr lang="en-US" sz="1400" dirty="0">
                          <a:effectLst/>
                        </a:rPr>
                        <a:t>Groups and grouping</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18468359"/>
                  </a:ext>
                </a:extLst>
              </a:tr>
              <a:tr h="232512">
                <a:tc>
                  <a:txBody>
                    <a:bodyPr/>
                    <a:lstStyle/>
                    <a:p>
                      <a:pPr>
                        <a:lnSpc>
                          <a:spcPct val="107000"/>
                        </a:lnSpc>
                        <a:spcAft>
                          <a:spcPts val="800"/>
                        </a:spcAft>
                      </a:pPr>
                      <a:r>
                        <a:rPr lang="en-US" sz="1100">
                          <a:effectLst/>
                        </a:rPr>
                        <a:t>10.45 - 12.30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400" dirty="0">
                          <a:effectLst/>
                        </a:rPr>
                        <a:t>Keynote speaker Veronica Robles García (Spain): EBP introduction</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90783063"/>
                  </a:ext>
                </a:extLst>
              </a:tr>
              <a:tr h="232512">
                <a:tc>
                  <a:txBody>
                    <a:bodyPr/>
                    <a:lstStyle/>
                    <a:p>
                      <a:pPr>
                        <a:lnSpc>
                          <a:spcPct val="107000"/>
                        </a:lnSpc>
                        <a:spcAft>
                          <a:spcPts val="800"/>
                        </a:spcAft>
                      </a:pPr>
                      <a:r>
                        <a:rPr lang="en-US" sz="1100">
                          <a:effectLst/>
                        </a:rPr>
                        <a:t>12.30 - 13.30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400" dirty="0">
                          <a:effectLst/>
                        </a:rPr>
                        <a:t>Lunch (self funded)</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81721584"/>
                  </a:ext>
                </a:extLst>
              </a:tr>
              <a:tr h="473823">
                <a:tc>
                  <a:txBody>
                    <a:bodyPr/>
                    <a:lstStyle/>
                    <a:p>
                      <a:pPr>
                        <a:lnSpc>
                          <a:spcPct val="107000"/>
                        </a:lnSpc>
                        <a:spcAft>
                          <a:spcPts val="800"/>
                        </a:spcAft>
                      </a:pPr>
                      <a:r>
                        <a:rPr lang="en-US" sz="1100">
                          <a:effectLst/>
                        </a:rPr>
                        <a:t>13.45 - 14.30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400" dirty="0">
                          <a:effectLst/>
                        </a:rPr>
                        <a:t>Keynote speaker Assoc Prof. Martin Musálek, PhD. (Czech </a:t>
                      </a:r>
                      <a:r>
                        <a:rPr lang="en-US" sz="1400" dirty="0" err="1">
                          <a:effectLst/>
                        </a:rPr>
                        <a:t>REpublic</a:t>
                      </a:r>
                      <a:r>
                        <a:rPr lang="en-US" sz="1400" dirty="0">
                          <a:effectLst/>
                        </a:rPr>
                        <a:t>): Testing end EBP </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21951083"/>
                  </a:ext>
                </a:extLst>
              </a:tr>
              <a:tr h="473823">
                <a:tc>
                  <a:txBody>
                    <a:bodyPr/>
                    <a:lstStyle/>
                    <a:p>
                      <a:pPr>
                        <a:lnSpc>
                          <a:spcPct val="107000"/>
                        </a:lnSpc>
                        <a:spcAft>
                          <a:spcPts val="800"/>
                        </a:spcAft>
                      </a:pPr>
                      <a:r>
                        <a:rPr lang="en-US" sz="1100">
                          <a:effectLst/>
                        </a:rPr>
                        <a:t>14.45 - 15.30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400" dirty="0">
                          <a:effectLst/>
                        </a:rPr>
                        <a:t>Keynote speaker Dr. Kamil Kotlík, PhD. (Czech Republic): Effective Communication and Teamwork</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02821811"/>
                  </a:ext>
                </a:extLst>
              </a:tr>
              <a:tr h="232512">
                <a:tc>
                  <a:txBody>
                    <a:bodyPr/>
                    <a:lstStyle/>
                    <a:p>
                      <a:pPr>
                        <a:lnSpc>
                          <a:spcPct val="107000"/>
                        </a:lnSpc>
                        <a:spcAft>
                          <a:spcPts val="800"/>
                        </a:spcAft>
                      </a:pPr>
                      <a:r>
                        <a:rPr lang="en-US" sz="1100">
                          <a:effectLst/>
                        </a:rPr>
                        <a:t>15.30 - 16.30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400" dirty="0">
                          <a:effectLst/>
                        </a:rPr>
                        <a:t>Students groupwork</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86023550"/>
                  </a:ext>
                </a:extLst>
              </a:tr>
              <a:tr h="232512">
                <a:tc>
                  <a:txBody>
                    <a:bodyPr/>
                    <a:lstStyle/>
                    <a:p>
                      <a:pPr>
                        <a:lnSpc>
                          <a:spcPct val="107000"/>
                        </a:lnSpc>
                        <a:spcAft>
                          <a:spcPts val="800"/>
                        </a:spcAft>
                      </a:pPr>
                      <a:r>
                        <a:rPr lang="en-US" sz="1100" dirty="0">
                          <a:effectLst/>
                        </a:rPr>
                        <a:t>16:30 </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400" dirty="0">
                          <a:effectLst/>
                        </a:rPr>
                        <a:t>Faculty visit + sports activities</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77370313"/>
                  </a:ext>
                </a:extLst>
              </a:tr>
            </a:tbl>
          </a:graphicData>
        </a:graphic>
      </p:graphicFrame>
      <p:sp>
        <p:nvSpPr>
          <p:cNvPr id="7" name="Rectangle 2">
            <a:extLst>
              <a:ext uri="{FF2B5EF4-FFF2-40B4-BE49-F238E27FC236}">
                <a16:creationId xmlns:a16="http://schemas.microsoft.com/office/drawing/2014/main" id="{0F5DD25F-E989-A7F2-6DC6-DE80E59318E3}"/>
              </a:ext>
            </a:extLst>
          </p:cNvPr>
          <p:cNvSpPr>
            <a:spLocks noChangeArrowheads="1"/>
          </p:cNvSpPr>
          <p:nvPr/>
        </p:nvSpPr>
        <p:spPr bwMode="auto">
          <a:xfrm>
            <a:off x="1465485" y="108171"/>
            <a:ext cx="4826687" cy="800219"/>
          </a:xfrm>
          <a:prstGeom prst="rect">
            <a:avLst/>
          </a:prstGeom>
          <a:solidFill>
            <a:schemeClr val="tx2">
              <a:lumMod val="10000"/>
              <a:lumOff val="90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cs-CZ" sz="28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Monday 21 October – </a:t>
            </a:r>
            <a:r>
              <a:rPr kumimoji="0" lang="en-US" altLang="cs-CZ"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Room P6</a:t>
            </a:r>
            <a:endParaRPr kumimoji="0" lang="cs-CZ" altLang="cs-CZ"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
        <p:nvSpPr>
          <p:cNvPr id="9" name="TextovéPole 8">
            <a:extLst>
              <a:ext uri="{FF2B5EF4-FFF2-40B4-BE49-F238E27FC236}">
                <a16:creationId xmlns:a16="http://schemas.microsoft.com/office/drawing/2014/main" id="{5451B249-E4E2-9456-0245-C9249AD102F5}"/>
              </a:ext>
            </a:extLst>
          </p:cNvPr>
          <p:cNvSpPr txBox="1"/>
          <p:nvPr/>
        </p:nvSpPr>
        <p:spPr>
          <a:xfrm>
            <a:off x="81638" y="6083760"/>
            <a:ext cx="10835177" cy="646331"/>
          </a:xfrm>
          <a:prstGeom prst="rect">
            <a:avLst/>
          </a:prstGeom>
          <a:noFill/>
          <a:ln>
            <a:solidFill>
              <a:srgbClr val="0070C0"/>
            </a:solidFill>
          </a:ln>
        </p:spPr>
        <p:txBody>
          <a:bodyPr wrap="square">
            <a:spAutoFit/>
          </a:bodyPr>
          <a:lstStyle/>
          <a:p>
            <a:r>
              <a:rPr lang="en-US" b="1" dirty="0"/>
              <a:t>Evening </a:t>
            </a:r>
            <a:r>
              <a:rPr lang="en-US" b="1" dirty="0" err="1"/>
              <a:t>programme</a:t>
            </a:r>
            <a:r>
              <a:rPr lang="en-US" dirty="0"/>
              <a:t>: sports activities on the faculty campus - sports competitions, organized by students from the Students point office (Anas, Sofia and </a:t>
            </a:r>
            <a:r>
              <a:rPr lang="en-US" dirty="0" err="1"/>
              <a:t>Hynne</a:t>
            </a:r>
            <a:r>
              <a:rPr lang="en-US" dirty="0"/>
              <a:t>)</a:t>
            </a:r>
            <a:endParaRPr lang="cs-CZ" dirty="0"/>
          </a:p>
        </p:txBody>
      </p:sp>
    </p:spTree>
    <p:extLst>
      <p:ext uri="{BB962C8B-B14F-4D97-AF65-F5344CB8AC3E}">
        <p14:creationId xmlns:p14="http://schemas.microsoft.com/office/powerpoint/2010/main" val="2780933721"/>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341</TotalTime>
  <Words>1841</Words>
  <Application>Microsoft Office PowerPoint</Application>
  <PresentationFormat>Širokoúhlá obrazovka</PresentationFormat>
  <Paragraphs>274</Paragraphs>
  <Slides>24</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24</vt:i4>
      </vt:variant>
    </vt:vector>
  </HeadingPairs>
  <TitlesOfParts>
    <vt:vector size="31" baseType="lpstr">
      <vt:lpstr>Aptos</vt:lpstr>
      <vt:lpstr>Aptos Display</vt:lpstr>
      <vt:lpstr>Aptos Narrow</vt:lpstr>
      <vt:lpstr>Arial</vt:lpstr>
      <vt:lpstr>Calibri</vt:lpstr>
      <vt:lpstr>Wingdings</vt:lpstr>
      <vt:lpstr>Motiv Office</vt:lpstr>
      <vt:lpstr>WELCOME to the BIP programme  Charles University, Faculty of Physical Education and Sports </vt:lpstr>
      <vt:lpstr>WELCOME to Prague </vt:lpstr>
      <vt:lpstr>welcome to Prague</vt:lpstr>
      <vt:lpstr>BIP Course - Prague</vt:lpstr>
      <vt:lpstr>BIP Course - CONTENT</vt:lpstr>
      <vt:lpstr>Basic information</vt:lpstr>
      <vt:lpstr>Photography during the BIP-course</vt:lpstr>
      <vt:lpstr>In case of emergency </vt:lpstr>
      <vt:lpstr>Prezentace aplikace PowerPoint</vt:lpstr>
      <vt:lpstr>Working groups of students</vt:lpstr>
      <vt:lpstr>Prezentace aplikace PowerPoint</vt:lpstr>
      <vt:lpstr>General information for group work</vt:lpstr>
      <vt:lpstr>Procedure for processing the search (1)</vt:lpstr>
      <vt:lpstr>Procedure for processing the search (2)</vt:lpstr>
      <vt:lpstr>Procedure for processing the search (3)</vt:lpstr>
      <vt:lpstr>Procedure for processing the search (4)</vt:lpstr>
      <vt:lpstr>Presentation of group work results</vt:lpstr>
      <vt:lpstr>Blog article</vt:lpstr>
      <vt:lpstr>Blog article - structure</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BIP programme  Charles University, Faculty of Physical Education and Sports </dc:title>
  <dc:creator>Dagmar Pavlů</dc:creator>
  <cp:lastModifiedBy>ucitel</cp:lastModifiedBy>
  <cp:revision>16</cp:revision>
  <cp:lastPrinted>2024-10-19T11:52:21Z</cp:lastPrinted>
  <dcterms:created xsi:type="dcterms:W3CDTF">2024-10-17T09:01:38Z</dcterms:created>
  <dcterms:modified xsi:type="dcterms:W3CDTF">2024-10-21T06:20:01Z</dcterms:modified>
</cp:coreProperties>
</file>